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93" r:id="rId2"/>
    <p:sldId id="298" r:id="rId3"/>
    <p:sldId id="300" r:id="rId4"/>
    <p:sldId id="301" r:id="rId5"/>
    <p:sldId id="302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CE1330"/>
    <a:srgbClr val="EB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79" autoAdjust="0"/>
    <p:restoredTop sz="97222" autoAdjust="0"/>
  </p:normalViewPr>
  <p:slideViewPr>
    <p:cSldViewPr snapToGrid="0">
      <p:cViewPr varScale="1">
        <p:scale>
          <a:sx n="69" d="100"/>
          <a:sy n="69" d="100"/>
        </p:scale>
        <p:origin x="17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urav Roy" userId="36e96aab-61ea-4123-971c-ffec6db13115" providerId="ADAL" clId="{11345DC4-C897-4537-A2D0-07ACC9085C65}"/>
    <pc:docChg chg="modSld">
      <pc:chgData name="Saurav Roy" userId="36e96aab-61ea-4123-971c-ffec6db13115" providerId="ADAL" clId="{11345DC4-C897-4537-A2D0-07ACC9085C65}" dt="2024-11-04T07:02:46.316" v="117" actId="20577"/>
      <pc:docMkLst>
        <pc:docMk/>
      </pc:docMkLst>
      <pc:sldChg chg="modSp mod">
        <pc:chgData name="Saurav Roy" userId="36e96aab-61ea-4123-971c-ffec6db13115" providerId="ADAL" clId="{11345DC4-C897-4537-A2D0-07ACC9085C65}" dt="2024-11-04T07:02:46.316" v="117" actId="20577"/>
        <pc:sldMkLst>
          <pc:docMk/>
          <pc:sldMk cId="3486337824" sldId="298"/>
        </pc:sldMkLst>
        <pc:graphicFrameChg chg="modGraphic">
          <ac:chgData name="Saurav Roy" userId="36e96aab-61ea-4123-971c-ffec6db13115" providerId="ADAL" clId="{11345DC4-C897-4537-A2D0-07ACC9085C65}" dt="2024-11-04T07:02:46.316" v="117" actId="20577"/>
          <ac:graphicFrameMkLst>
            <pc:docMk/>
            <pc:sldMk cId="3486337824" sldId="298"/>
            <ac:graphicFrameMk id="6" creationId="{00000000-0000-0000-0000-000000000000}"/>
          </ac:graphicFrameMkLst>
        </pc:graphicFrameChg>
      </pc:sldChg>
    </pc:docChg>
  </pc:docChgLst>
  <pc:docChgLst>
    <pc:chgData name="Supal Singh Solanki" userId="a2154c7b-1a46-4250-a90a-41ecf430c72a" providerId="ADAL" clId="{8D261B98-0FC6-416F-B15B-F5B418636BC4}"/>
    <pc:docChg chg="delSld">
      <pc:chgData name="Supal Singh Solanki" userId="a2154c7b-1a46-4250-a90a-41ecf430c72a" providerId="ADAL" clId="{8D261B98-0FC6-416F-B15B-F5B418636BC4}" dt="2024-12-08T12:15:30.899" v="0" actId="47"/>
      <pc:docMkLst>
        <pc:docMk/>
      </pc:docMkLst>
      <pc:sldChg chg="del">
        <pc:chgData name="Supal Singh Solanki" userId="a2154c7b-1a46-4250-a90a-41ecf430c72a" providerId="ADAL" clId="{8D261B98-0FC6-416F-B15B-F5B418636BC4}" dt="2024-12-08T12:15:30.899" v="0" actId="47"/>
        <pc:sldMkLst>
          <pc:docMk/>
          <pc:sldMk cId="710154156" sldId="29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F53F5-29B7-0244-AF02-98822E0CA75B}" type="datetime1">
              <a:rPr lang="en-US" smtClean="0"/>
              <a:pPr/>
              <a:t>08/12/2024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AF6D0-0776-8F48-9455-BEF37AE69E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312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FD1DD-75DB-2F4F-8826-7A95CA174C12}" type="datetime1">
              <a:rPr lang="en-US" smtClean="0"/>
              <a:pPr/>
              <a:t>08/12/2024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EA4DA-7444-FF48-91AA-B5F297C8C1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3896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12200" y="6462465"/>
            <a:ext cx="304800" cy="23600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DE2E6-8F32-8543-92C1-F56C00355A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 descr="Eicher-Logo_Cased-Tagline_Colour-Panton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98687" y="6330795"/>
            <a:ext cx="2179638" cy="567265"/>
          </a:xfrm>
          <a:prstGeom prst="rect">
            <a:avLst/>
          </a:prstGeom>
        </p:spPr>
      </p:pic>
      <p:pic>
        <p:nvPicPr>
          <p:cNvPr id="17" name="Picture 16" descr="VECVColor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729" y="6177474"/>
            <a:ext cx="2726271" cy="836056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788642" y="-17584"/>
            <a:ext cx="358533" cy="528224"/>
          </a:xfrm>
          <a:prstGeom prst="rect">
            <a:avLst/>
          </a:prstGeom>
          <a:solidFill>
            <a:srgbClr val="1024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" name="Parallelogram 19"/>
          <p:cNvSpPr/>
          <p:nvPr userDrawn="1"/>
        </p:nvSpPr>
        <p:spPr>
          <a:xfrm>
            <a:off x="87386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3" name="Parallelogram 22"/>
          <p:cNvSpPr/>
          <p:nvPr userDrawn="1"/>
        </p:nvSpPr>
        <p:spPr>
          <a:xfrm>
            <a:off x="8522722" y="-17584"/>
            <a:ext cx="367277" cy="528223"/>
          </a:xfrm>
          <a:prstGeom prst="parallelogram">
            <a:avLst>
              <a:gd name="adj" fmla="val 3709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548418" y="6482687"/>
            <a:ext cx="1951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PDD/VDC/TEST</a:t>
            </a:r>
            <a:r>
              <a:rPr lang="en-US" sz="1000" baseline="0" dirty="0"/>
              <a:t> INCIDENT REPORT</a:t>
            </a:r>
            <a:endParaRPr lang="en-US" sz="10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533400" y="2057400"/>
            <a:ext cx="4445000" cy="1470025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400"/>
              </a:lnSpc>
              <a:spcBef>
                <a:spcPts val="0"/>
              </a:spcBef>
              <a:buFontTx/>
              <a:buNone/>
              <a:defRPr sz="4400" b="1" i="0" baseline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533400" y="3733800"/>
            <a:ext cx="4445000" cy="4656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1400"/>
              </a:lnSpc>
              <a:spcBef>
                <a:spcPts val="0"/>
              </a:spcBef>
              <a:buFontTx/>
              <a:buNone/>
              <a:defRPr sz="1200" kern="0" cap="all" spc="1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3" name="Picture 12" descr="Eicher-Trucks-and-Buses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6565" y="-195071"/>
            <a:ext cx="4756865" cy="1236785"/>
          </a:xfrm>
          <a:prstGeom prst="rect">
            <a:avLst/>
          </a:prstGeom>
        </p:spPr>
      </p:pic>
      <p:pic>
        <p:nvPicPr>
          <p:cNvPr id="14" name="Picture 13" descr="VECV-Whi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5867400"/>
            <a:ext cx="3657600" cy="1121664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7759700" y="0"/>
            <a:ext cx="1384300" cy="6858000"/>
          </a:xfrm>
          <a:prstGeom prst="rect">
            <a:avLst/>
          </a:prstGeom>
          <a:solidFill>
            <a:srgbClr val="1024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arallelogram 18"/>
          <p:cNvSpPr/>
          <p:nvPr userDrawn="1"/>
        </p:nvSpPr>
        <p:spPr>
          <a:xfrm>
            <a:off x="6642100" y="-17585"/>
            <a:ext cx="2514600" cy="6875585"/>
          </a:xfrm>
          <a:prstGeom prst="parallelogram">
            <a:avLst>
              <a:gd name="adj" fmla="val 4978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" name="Parallelogram 19"/>
          <p:cNvSpPr/>
          <p:nvPr userDrawn="1"/>
        </p:nvSpPr>
        <p:spPr>
          <a:xfrm>
            <a:off x="5499100" y="-17585"/>
            <a:ext cx="2514600" cy="6875585"/>
          </a:xfrm>
          <a:prstGeom prst="parallelogram">
            <a:avLst>
              <a:gd name="adj" fmla="val 4978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ate Placeholder 3"/>
          <p:cNvSpPr txBox="1">
            <a:spLocks/>
          </p:cNvSpPr>
          <p:nvPr userDrawn="1"/>
        </p:nvSpPr>
        <p:spPr>
          <a:xfrm>
            <a:off x="8153452" y="58197"/>
            <a:ext cx="838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kern="0" spc="19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E37E0-1524-A448-A170-FA2C23AD41F3}" type="datetime1">
              <a:rPr kumimoji="0" lang="en-US" sz="900" b="0" i="0" u="none" strike="noStrike" kern="0" cap="none" spc="19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08/12/2024</a:t>
            </a:fld>
            <a:endParaRPr kumimoji="0" lang="en-US" sz="900" b="0" i="0" u="none" strike="noStrike" kern="0" cap="none" spc="19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2286000"/>
            <a:ext cx="7772400" cy="10668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600"/>
              </a:lnSpc>
              <a:spcBef>
                <a:spcPts val="0"/>
              </a:spcBef>
              <a:buFontTx/>
              <a:buNone/>
              <a:defRPr sz="3500" b="1" i="0" cap="all" spc="7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name of the section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33400" y="3429000"/>
            <a:ext cx="7772400" cy="1143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3000"/>
              </a:lnSpc>
              <a:spcBef>
                <a:spcPts val="0"/>
              </a:spcBef>
              <a:buFontTx/>
              <a:buNone/>
              <a:defRPr sz="28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12200" y="6366929"/>
            <a:ext cx="304800" cy="23600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DE2E6-8F32-8543-92C1-F56C00355A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Eicher-Logo_Cased-Tagline_Colour-Panton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98687" y="6180667"/>
            <a:ext cx="2179638" cy="567265"/>
          </a:xfrm>
          <a:prstGeom prst="rect">
            <a:avLst/>
          </a:prstGeom>
        </p:spPr>
      </p:pic>
      <p:pic>
        <p:nvPicPr>
          <p:cNvPr id="26" name="Picture 25" descr="VECVColor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729" y="6040994"/>
            <a:ext cx="2726271" cy="83605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-17585"/>
            <a:ext cx="9143999" cy="6908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8788642" y="-17585"/>
            <a:ext cx="358533" cy="690831"/>
          </a:xfrm>
          <a:prstGeom prst="rect">
            <a:avLst/>
          </a:prstGeom>
          <a:solidFill>
            <a:srgbClr val="1024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8" name="Parallelogram 17"/>
          <p:cNvSpPr/>
          <p:nvPr userDrawn="1"/>
        </p:nvSpPr>
        <p:spPr>
          <a:xfrm>
            <a:off x="87386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" name="Parallelogram 18"/>
          <p:cNvSpPr/>
          <p:nvPr userDrawn="1"/>
        </p:nvSpPr>
        <p:spPr>
          <a:xfrm>
            <a:off x="85227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63900" y="6203577"/>
            <a:ext cx="314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kern="0" cap="all" spc="100" dirty="0">
                <a:solidFill>
                  <a:schemeClr val="tx1"/>
                </a:solidFill>
              </a:rPr>
              <a:t>Department name in calibri (bold, uppercase, size 8, </a:t>
            </a:r>
            <a:r>
              <a:rPr lang="en-US" sz="800" b="1" i="0" kern="0" cap="all" spc="100" dirty="0" err="1">
                <a:solidFill>
                  <a:schemeClr val="tx1"/>
                </a:solidFill>
              </a:rPr>
              <a:t>colour</a:t>
            </a:r>
            <a:r>
              <a:rPr lang="en-US" sz="800" b="1" i="0" kern="0" cap="all" spc="100" dirty="0">
                <a:solidFill>
                  <a:schemeClr val="tx1"/>
                </a:solidFill>
              </a:rPr>
              <a:t> – black, text 1)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254186" y="6501352"/>
            <a:ext cx="320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TITLE OF PRESENTATION AND DATE IN CALIBRI (UPPERCASE, SIZE 8, COLOUR – BLACK, TEXT 1)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-17585"/>
            <a:ext cx="9143999" cy="6899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8788642" y="-17585"/>
            <a:ext cx="358533" cy="690831"/>
          </a:xfrm>
          <a:prstGeom prst="rect">
            <a:avLst/>
          </a:prstGeom>
          <a:solidFill>
            <a:srgbClr val="1024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49657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400"/>
              </a:lnSpc>
              <a:buFontTx/>
              <a:buNone/>
              <a:defRPr sz="2600" b="1" i="0">
                <a:latin typeface="Calibri (Body)"/>
                <a:cs typeface="Calibri (Body)"/>
              </a:defRPr>
            </a:lvl1pPr>
            <a:lvl2pPr marL="0" indent="0">
              <a:spcBef>
                <a:spcPts val="652"/>
              </a:spcBef>
              <a:buFontTx/>
              <a:buNone/>
              <a:defRPr sz="2400"/>
            </a:lvl2pPr>
            <a:lvl3pPr marL="0" indent="-254000">
              <a:lnSpc>
                <a:spcPts val="2700"/>
              </a:lnSpc>
              <a:buClr>
                <a:schemeClr val="accent1"/>
              </a:buClr>
              <a:buSzPct val="90000"/>
              <a:buFont typeface="Wingdings" charset="2"/>
              <a:buChar char="§"/>
              <a:defRPr baseline="0"/>
            </a:lvl3pPr>
            <a:lvl4pPr marL="868680">
              <a:lnSpc>
                <a:spcPts val="2200"/>
              </a:lnSpc>
              <a:spcBef>
                <a:spcPts val="480"/>
              </a:spcBef>
              <a:buClr>
                <a:schemeClr val="bg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 marL="1143000">
              <a:lnSpc>
                <a:spcPts val="2200"/>
              </a:lnSpc>
              <a:buClr>
                <a:schemeClr val="bg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Parallelogram 18"/>
          <p:cNvSpPr/>
          <p:nvPr userDrawn="1"/>
        </p:nvSpPr>
        <p:spPr>
          <a:xfrm>
            <a:off x="87386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5" name="Parallelogram 24"/>
          <p:cNvSpPr/>
          <p:nvPr userDrawn="1"/>
        </p:nvSpPr>
        <p:spPr>
          <a:xfrm>
            <a:off x="85227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07999"/>
          </a:xfrm>
          <a:prstGeom prst="rect">
            <a:avLst/>
          </a:prstGeom>
        </p:spPr>
        <p:txBody>
          <a:bodyPr vert="horz" bIns="38100" anchor="b" anchorCtr="0"/>
          <a:lstStyle>
            <a:lvl1pPr algn="l">
              <a:defRPr sz="2800" b="1" i="0">
                <a:solidFill>
                  <a:srgbClr val="FFFFFE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12200" y="6366929"/>
            <a:ext cx="304800" cy="23600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DE2E6-8F32-8543-92C1-F56C00355A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Eicher-Logo_Cased-Tagline_Colour-Panton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98687" y="6180667"/>
            <a:ext cx="2179638" cy="567265"/>
          </a:xfrm>
          <a:prstGeom prst="rect">
            <a:avLst/>
          </a:prstGeom>
        </p:spPr>
      </p:pic>
      <p:pic>
        <p:nvPicPr>
          <p:cNvPr id="16" name="Picture 15" descr="VECVColor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729" y="6040994"/>
            <a:ext cx="2726271" cy="8360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673100"/>
            <a:ext cx="9144000" cy="618490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12200" y="6366929"/>
            <a:ext cx="304800" cy="23600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DE2E6-8F32-8543-92C1-F56C00355A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-17585"/>
            <a:ext cx="9143999" cy="6908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788642" y="-17585"/>
            <a:ext cx="358533" cy="690831"/>
          </a:xfrm>
          <a:prstGeom prst="rect">
            <a:avLst/>
          </a:prstGeom>
          <a:solidFill>
            <a:srgbClr val="1024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Parallelogram 12"/>
          <p:cNvSpPr/>
          <p:nvPr userDrawn="1"/>
        </p:nvSpPr>
        <p:spPr>
          <a:xfrm>
            <a:off x="87386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8" name="Parallelogram 17"/>
          <p:cNvSpPr/>
          <p:nvPr userDrawn="1"/>
        </p:nvSpPr>
        <p:spPr>
          <a:xfrm>
            <a:off x="85227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07999"/>
          </a:xfrm>
          <a:prstGeom prst="rect">
            <a:avLst/>
          </a:prstGeom>
        </p:spPr>
        <p:txBody>
          <a:bodyPr vert="horz" bIns="38100" anchor="b" anchorCtr="0"/>
          <a:lstStyle>
            <a:lvl1pPr algn="l">
              <a:defRPr sz="2800" b="1" i="0">
                <a:solidFill>
                  <a:srgbClr val="FFFFFE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2DA367B2-1F46-4DF0-ABEA-397C0AAC04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62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12200" y="6358462"/>
            <a:ext cx="304800" cy="23600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DE2E6-8F32-8543-92C1-F56C00355A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Number Placeholder 4"/>
          <p:cNvSpPr txBox="1">
            <a:spLocks/>
          </p:cNvSpPr>
          <p:nvPr userDrawn="1"/>
        </p:nvSpPr>
        <p:spPr>
          <a:xfrm>
            <a:off x="8712200" y="6462465"/>
            <a:ext cx="304800" cy="23600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9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4DE2E6-8F32-8543-92C1-F56C00355A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Eicher-Logo_Cased-Tagline_Colour-Pantone.png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498687" y="6330795"/>
            <a:ext cx="2179638" cy="567265"/>
          </a:xfrm>
          <a:prstGeom prst="rect">
            <a:avLst/>
          </a:prstGeom>
        </p:spPr>
      </p:pic>
      <p:pic>
        <p:nvPicPr>
          <p:cNvPr id="6" name="Picture 5" descr="VECVColor.png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21729" y="6177474"/>
            <a:ext cx="2726271" cy="836056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-3937"/>
            <a:ext cx="9147175" cy="4693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eaLnBrk="0" hangingPunct="0"/>
            <a:r>
              <a:rPr lang="de-DE" sz="2800" b="1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PROTUS</a:t>
            </a:r>
            <a:r>
              <a:rPr lang="de-DE" sz="2800" b="1" baseline="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 REPORT</a:t>
            </a:r>
            <a:endParaRPr lang="en-US" sz="2800" b="1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788642" y="-17584"/>
            <a:ext cx="358533" cy="483015"/>
          </a:xfrm>
          <a:prstGeom prst="rect">
            <a:avLst/>
          </a:prstGeom>
          <a:solidFill>
            <a:srgbClr val="1024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9" name="Parallelogram 8"/>
          <p:cNvSpPr/>
          <p:nvPr userDrawn="1"/>
        </p:nvSpPr>
        <p:spPr>
          <a:xfrm>
            <a:off x="87386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Parallelogram 9"/>
          <p:cNvSpPr/>
          <p:nvPr userDrawn="1"/>
        </p:nvSpPr>
        <p:spPr>
          <a:xfrm>
            <a:off x="8550018" y="-17584"/>
            <a:ext cx="367277" cy="483015"/>
          </a:xfrm>
          <a:prstGeom prst="parallelogram">
            <a:avLst>
              <a:gd name="adj" fmla="val 3709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48418" y="6482687"/>
            <a:ext cx="1951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PDD/VDC/TEST</a:t>
            </a:r>
            <a:r>
              <a:rPr lang="en-US" sz="1000" baseline="0" dirty="0"/>
              <a:t> INCIDENT REPORT</a:t>
            </a:r>
            <a:endParaRPr 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156" y="114285"/>
            <a:ext cx="14192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922" y="161910"/>
            <a:ext cx="1066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2170" y="537973"/>
            <a:ext cx="9070886" cy="937274"/>
          </a:xfrm>
          <a:prstGeom prst="rect">
            <a:avLst/>
          </a:prstGeom>
          <a:noFill/>
          <a:ln>
            <a:noFill/>
          </a:ln>
        </p:spPr>
        <p:txBody>
          <a:bodyPr lIns="72000" tIns="72000" rIns="7200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9pPr>
          </a:lstStyle>
          <a:p>
            <a:pPr>
              <a:tabLst>
                <a:tab pos="2003425" algn="l"/>
              </a:tabLst>
            </a:pPr>
            <a:endParaRPr lang="en-US" sz="1200" b="0" dirty="0">
              <a:solidFill>
                <a:schemeClr val="tx1"/>
              </a:solidFill>
              <a:latin typeface="Calibri" pitchFamily="34" charset="0"/>
              <a:cs typeface="Times New Roman" pitchFamily="18" charset="0"/>
            </a:endParaRPr>
          </a:p>
          <a:p>
            <a:pPr>
              <a:tabLst>
                <a:tab pos="2003425" algn="l"/>
              </a:tabLst>
            </a:pPr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 Ref/ Failure Date		                         </a:t>
            </a:r>
            <a:r>
              <a:rPr lang="en-US" sz="12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:</a:t>
            </a:r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 Protus : </a:t>
            </a:r>
            <a:r>
              <a:rPr lang="en-IN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Pro 6048HT  vehicle – 25 Oct, 2024</a:t>
            </a:r>
          </a:p>
          <a:p>
            <a:pPr defTabSz="114300"/>
            <a:r>
              <a:rPr lang="en-US" sz="12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 Complaint		                                                                 : Pro6048HT_Singruali_Errror code is coming of Reductant Pressure Too Low_P20E892</a:t>
            </a:r>
            <a:endParaRPr lang="en-GB" sz="1200" dirty="0">
              <a:solidFill>
                <a:schemeClr val="tx1"/>
              </a:solidFill>
              <a:latin typeface="Calibri" pitchFamily="34" charset="0"/>
              <a:cs typeface="Times New Roman" pitchFamily="18" charset="0"/>
            </a:endParaRPr>
          </a:p>
          <a:p>
            <a:pPr defTabSz="114300"/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Part’s mileage/cumulative mileage/target                  </a:t>
            </a:r>
            <a:r>
              <a:rPr lang="en-US" sz="12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: </a:t>
            </a:r>
            <a:r>
              <a:rPr lang="en-US" sz="1000" b="1" i="0" dirty="0">
                <a:solidFill>
                  <a:srgbClr val="073A8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83,091 Km</a:t>
            </a:r>
            <a:r>
              <a:rPr lang="en-US" sz="12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 </a:t>
            </a:r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kms (</a:t>
            </a:r>
            <a:r>
              <a:rPr lang="en-US" sz="1000" dirty="0">
                <a:solidFill>
                  <a:srgbClr val="073A81"/>
                </a:solidFill>
                <a:highlight>
                  <a:srgbClr val="FFFFFF"/>
                </a:highlight>
                <a:latin typeface="Roboto" panose="02000000000000000000" pitchFamily="2" charset="0"/>
                <a:cs typeface="Times New Roman" pitchFamily="18" charset="0"/>
              </a:rPr>
              <a:t>7622</a:t>
            </a:r>
            <a:r>
              <a:rPr lang="en-US" sz="1000" b="1" i="0" dirty="0">
                <a:solidFill>
                  <a:srgbClr val="073A8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en-US" sz="1000" b="1" i="0" dirty="0" err="1">
                <a:solidFill>
                  <a:srgbClr val="073A8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Hrs</a:t>
            </a:r>
            <a:r>
              <a:rPr lang="en-US" sz="1000" b="1" i="0" dirty="0">
                <a:solidFill>
                  <a:srgbClr val="073A8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)</a:t>
            </a:r>
          </a:p>
          <a:p>
            <a:pPr defTabSz="114300"/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Vehicle ID		                                                                    : Pro 6048HT  vehicle -</a:t>
            </a:r>
            <a:r>
              <a:rPr lang="en-GB" sz="1200" b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MC2HCSRC0PE096303_Vehicle ID 8630</a:t>
            </a:r>
            <a:endParaRPr lang="en-GB" sz="1200" b="0" dirty="0">
              <a:solidFill>
                <a:schemeClr val="tx1"/>
              </a:solidFill>
              <a:latin typeface="Calibri" pitchFamily="34" charset="0"/>
              <a:cs typeface="Times New Roman" pitchFamily="18" charset="0"/>
            </a:endParaRPr>
          </a:p>
          <a:p>
            <a:pPr defTabSz="114300"/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Durability test at                                                             : Coal application _</a:t>
            </a:r>
            <a:r>
              <a:rPr lang="en-US" sz="1200" b="0" dirty="0" err="1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Singrauli</a:t>
            </a:r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 MP</a:t>
            </a:r>
            <a:endParaRPr lang="en-US" sz="1200" b="0" dirty="0">
              <a:solidFill>
                <a:srgbClr val="FFC000"/>
              </a:solidFill>
              <a:latin typeface="Calibri" pitchFamily="34" charset="0"/>
              <a:cs typeface="Times New Roman" pitchFamily="18" charset="0"/>
            </a:endParaRPr>
          </a:p>
          <a:p>
            <a:pPr>
              <a:tabLst>
                <a:tab pos="2003425" algn="l"/>
              </a:tabLst>
            </a:pPr>
            <a:endParaRPr lang="en-US" sz="1200" b="0" dirty="0">
              <a:solidFill>
                <a:schemeClr val="tx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182584" y="1561189"/>
            <a:ext cx="3121311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lang="de-DE" sz="1200" dirty="0">
                <a:latin typeface="Calibri" pitchFamily="34" charset="0"/>
                <a:cs typeface="Times New Roman" pitchFamily="18" charset="0"/>
              </a:rPr>
              <a:t>Author, </a:t>
            </a:r>
            <a:r>
              <a:rPr lang="de-DE" sz="1200">
                <a:latin typeface="Calibri" pitchFamily="34" charset="0"/>
                <a:cs typeface="Times New Roman" pitchFamily="18" charset="0"/>
              </a:rPr>
              <a:t>Date:Supal singh,</a:t>
            </a:r>
            <a:r>
              <a:rPr lang="de-DE" sz="1200" dirty="0">
                <a:latin typeface="Calibri" pitchFamily="34" charset="0"/>
                <a:cs typeface="Times New Roman" pitchFamily="18" charset="0"/>
              </a:rPr>
              <a:t>28th Oct, 2024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68936" y="1897380"/>
            <a:ext cx="3121311" cy="26743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de-DE" sz="1200" dirty="0">
                <a:latin typeface="Calibri" pitchFamily="34" charset="0"/>
                <a:cs typeface="Times New Roman" pitchFamily="18" charset="0"/>
              </a:rPr>
              <a:t>Part No: ID374268</a:t>
            </a:r>
            <a:endParaRPr lang="en-US" dirty="0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182584" y="2205714"/>
            <a:ext cx="3121311" cy="40893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14300" eaLnBrk="0" hangingPunct="0"/>
            <a:r>
              <a:rPr lang="en-US" sz="1200" b="1" u="sng" dirty="0">
                <a:latin typeface="Calibri" pitchFamily="34" charset="0"/>
                <a:cs typeface="Times New Roman" pitchFamily="18" charset="0"/>
              </a:rPr>
              <a:t>Observation</a:t>
            </a:r>
            <a:r>
              <a:rPr lang="en-US" sz="1200" b="1" dirty="0">
                <a:latin typeface="Calibri" pitchFamily="34" charset="0"/>
                <a:cs typeface="Times New Roman" pitchFamily="18" charset="0"/>
              </a:rPr>
              <a:t>:-</a:t>
            </a:r>
          </a:p>
          <a:p>
            <a:pPr defTabSz="114300"/>
            <a:endParaRPr lang="en-US" sz="1200" b="1" dirty="0">
              <a:latin typeface="Calibri" pitchFamily="34" charset="0"/>
              <a:cs typeface="Times New Roman" pitchFamily="18" charset="0"/>
            </a:endParaRPr>
          </a:p>
          <a:p>
            <a:pPr defTabSz="114300"/>
            <a:r>
              <a:rPr lang="en-US" sz="1200" b="1" dirty="0">
                <a:latin typeface="Calibri" pitchFamily="34" charset="0"/>
                <a:cs typeface="Times New Roman" pitchFamily="18" charset="0"/>
              </a:rPr>
              <a:t>From telematics daily tracking below are the error code appearing </a:t>
            </a:r>
          </a:p>
          <a:p>
            <a:pPr defTabSz="114300"/>
            <a:endParaRPr lang="en-US" sz="1200" b="1" dirty="0">
              <a:latin typeface="Calibri" pitchFamily="34" charset="0"/>
              <a:cs typeface="Times New Roman" pitchFamily="18" charset="0"/>
            </a:endParaRPr>
          </a:p>
          <a:p>
            <a:pPr defTabSz="114300"/>
            <a:r>
              <a:rPr lang="en-US" sz="1200" dirty="0">
                <a:cs typeface="Times New Roman" pitchFamily="18" charset="0"/>
              </a:rPr>
              <a:t>Pro6048HT_Singruali_Error code is coming of </a:t>
            </a:r>
          </a:p>
          <a:p>
            <a:pPr defTabSz="114300"/>
            <a:r>
              <a:rPr lang="en-US" sz="1200" dirty="0">
                <a:highlight>
                  <a:srgbClr val="FFFF00"/>
                </a:highlight>
                <a:cs typeface="Times New Roman" pitchFamily="18" charset="0"/>
              </a:rPr>
              <a:t>Reductant Pressure Too Low_P20E892</a:t>
            </a:r>
            <a:endParaRPr lang="en-GB" sz="1200" dirty="0">
              <a:highlight>
                <a:srgbClr val="FFFF00"/>
              </a:highlight>
              <a:cs typeface="Times New Roman" pitchFamily="18" charset="0"/>
            </a:endParaRPr>
          </a:p>
          <a:p>
            <a:pPr defTabSz="114300" eaLnBrk="0" hangingPunct="0"/>
            <a:endParaRPr lang="en-GB" sz="1200" dirty="0">
              <a:cs typeface="Times New Roman" pitchFamily="18" charset="0"/>
            </a:endParaRPr>
          </a:p>
          <a:p>
            <a:pPr defTabSz="114300" eaLnBrk="0" hangingPunct="0"/>
            <a:r>
              <a:rPr lang="en-GB" sz="1200" dirty="0">
                <a:cs typeface="Times New Roman" pitchFamily="18" charset="0"/>
              </a:rPr>
              <a:t>Same issue is observed in below chassis also</a:t>
            </a:r>
          </a:p>
          <a:p>
            <a:pPr marL="228600" indent="-228600" defTabSz="114300" eaLnBrk="0" hangingPunct="0">
              <a:buAutoNum type="arabicPeriod"/>
            </a:pPr>
            <a:r>
              <a:rPr lang="en-GB" sz="1200" dirty="0">
                <a:cs typeface="Times New Roman" pitchFamily="18" charset="0"/>
              </a:rPr>
              <a:t>MC2HCSRC0PD094477</a:t>
            </a:r>
          </a:p>
          <a:p>
            <a:pPr marL="228600" indent="-228600" defTabSz="114300" eaLnBrk="0" hangingPunct="0">
              <a:buAutoNum type="arabicPeriod"/>
            </a:pPr>
            <a:r>
              <a:rPr lang="en-GB" sz="1200" dirty="0">
                <a:cs typeface="Times New Roman" pitchFamily="18" charset="0"/>
              </a:rPr>
              <a:t>MC2HCSRC0PE097377</a:t>
            </a:r>
          </a:p>
          <a:p>
            <a:pPr defTabSz="114300" eaLnBrk="0" hangingPunct="0"/>
            <a:endParaRPr lang="en-GB" sz="1200" dirty="0">
              <a:cs typeface="Times New Roman" pitchFamily="18" charset="0"/>
            </a:endParaRPr>
          </a:p>
          <a:p>
            <a:pPr defTabSz="114300" eaLnBrk="0" hangingPunct="0"/>
            <a:endParaRPr lang="en-GB" sz="1200" dirty="0">
              <a:cs typeface="Times New Roman" pitchFamily="18" charset="0"/>
            </a:endParaRPr>
          </a:p>
          <a:p>
            <a:pPr defTabSz="114300" eaLnBrk="0" hangingPunct="0"/>
            <a:endParaRPr lang="en-GB" sz="1200" dirty="0">
              <a:cs typeface="Times New Roman" pitchFamily="18" charset="0"/>
            </a:endParaRPr>
          </a:p>
          <a:p>
            <a:pPr defTabSz="114300" eaLnBrk="0" hangingPunct="0"/>
            <a:endParaRPr lang="en-GB" sz="1200" dirty="0">
              <a:cs typeface="Times New Roman" pitchFamily="18" charset="0"/>
            </a:endParaRPr>
          </a:p>
          <a:p>
            <a:pPr defTabSz="114300" eaLnBrk="0" hangingPunct="0"/>
            <a:endParaRPr lang="en-GB" sz="1200" dirty="0">
              <a:cs typeface="Times New Roman" pitchFamily="18" charset="0"/>
            </a:endParaRPr>
          </a:p>
          <a:p>
            <a:pPr defTabSz="114300" eaLnBrk="0" hangingPunct="0"/>
            <a:r>
              <a:rPr lang="en-US" sz="1200" b="1" u="sng" dirty="0">
                <a:cs typeface="Times New Roman" pitchFamily="18" charset="0"/>
              </a:rPr>
              <a:t>History :</a:t>
            </a:r>
          </a:p>
          <a:p>
            <a:pPr defTabSz="114300" eaLnBrk="0" hangingPunct="0"/>
            <a:endParaRPr lang="en-IN" sz="1200" dirty="0">
              <a:latin typeface="+mj-lt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IN" sz="1200" dirty="0">
                <a:latin typeface="+mj-lt"/>
                <a:cs typeface="Times New Roman" pitchFamily="18" charset="0"/>
              </a:rPr>
              <a:t>Vehicle is running at </a:t>
            </a:r>
            <a:r>
              <a:rPr lang="en-IN" sz="1200" dirty="0" err="1">
                <a:latin typeface="+mj-lt"/>
                <a:cs typeface="Times New Roman" pitchFamily="18" charset="0"/>
              </a:rPr>
              <a:t>Singrauli</a:t>
            </a:r>
            <a:r>
              <a:rPr lang="en-IN" sz="1200" dirty="0">
                <a:latin typeface="+mj-lt"/>
                <a:cs typeface="Times New Roman" pitchFamily="18" charset="0"/>
              </a:rPr>
              <a:t>-Coal Application.</a:t>
            </a:r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auto">
          <a:xfrm>
            <a:off x="3385635" y="1917471"/>
            <a:ext cx="3015165" cy="2252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200" dirty="0">
                <a:latin typeface="Calibri" pitchFamily="34" charset="0"/>
                <a:cs typeface="Times New Roman" pitchFamily="18" charset="0"/>
              </a:rPr>
              <a:t>Part name :- Vehicle Control system</a:t>
            </a:r>
            <a:endParaRPr lang="en-IN" sz="1200" dirty="0"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35" name="AutoShape 14"/>
          <p:cNvSpPr>
            <a:spLocks noChangeArrowheads="1"/>
          </p:cNvSpPr>
          <p:nvPr/>
        </p:nvSpPr>
        <p:spPr bwMode="auto">
          <a:xfrm rot="5400000" flipV="1">
            <a:off x="8424726" y="1039547"/>
            <a:ext cx="145329" cy="274317"/>
          </a:xfrm>
          <a:prstGeom prst="homePlate">
            <a:avLst>
              <a:gd name="adj" fmla="val 97917"/>
            </a:avLst>
          </a:prstGeom>
          <a:solidFill>
            <a:srgbClr val="FF9933"/>
          </a:solidFill>
          <a:ln w="9525" algn="ctr">
            <a:solidFill>
              <a:srgbClr val="FF9933"/>
            </a:solidFill>
            <a:miter lim="800000"/>
            <a:headEnd/>
            <a:tailEnd/>
          </a:ln>
        </p:spPr>
        <p:txBody>
          <a:bodyPr vert="eaVert" wrap="none" lIns="10308" tIns="0" rIns="51540" bIns="0" anchor="ctr"/>
          <a:lstStyle/>
          <a:p>
            <a:pPr algn="ctr" defTabSz="873125" eaLnBrk="0" hangingPunct="0"/>
            <a:endParaRPr lang="en-GB" sz="900" dirty="0">
              <a:latin typeface="Calibri" pitchFamily="34" charset="0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240093"/>
              </p:ext>
            </p:extLst>
          </p:nvPr>
        </p:nvGraphicFramePr>
        <p:xfrm>
          <a:off x="7567606" y="1267225"/>
          <a:ext cx="1524000" cy="19775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7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+mj-ea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6418044" y="1583070"/>
            <a:ext cx="2644378" cy="4771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b="1" u="sng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b="1" u="sng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b="1" u="sng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b="1" u="sng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b="1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57464" y="1551371"/>
            <a:ext cx="2639867" cy="276999"/>
          </a:xfrm>
          <a:prstGeom prst="rec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PICTURE</a:t>
            </a: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67006" y="1510877"/>
            <a:ext cx="9036050" cy="49172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/>
            <a:endParaRPr lang="en-US" sz="1200" b="1" dirty="0"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3385784" y="1561189"/>
            <a:ext cx="3015016" cy="2889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defTabSz="330200" eaLnBrk="0" hangingPunct="0"/>
            <a:r>
              <a:rPr lang="de-DE" sz="1200" dirty="0">
                <a:latin typeface="Calibri" pitchFamily="34" charset="0"/>
                <a:cs typeface="Times New Roman" pitchFamily="18" charset="0"/>
              </a:rPr>
              <a:t> Design Engineer:- </a:t>
            </a:r>
            <a:r>
              <a:rPr lang="en-US" sz="1200" dirty="0">
                <a:latin typeface="Calibri" pitchFamily="34" charset="0"/>
                <a:ea typeface="+mj-ea"/>
                <a:cs typeface="Times New Roman" pitchFamily="18" charset="0"/>
              </a:rPr>
              <a:t>Saurav Roy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94218" y="3069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258784" y="3438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290247" y="2256380"/>
            <a:ext cx="3015165" cy="40893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14300" eaLnBrk="0" hangingPunct="0"/>
            <a:r>
              <a:rPr lang="en-US" sz="1200" b="1" u="sng" dirty="0">
                <a:cs typeface="Times New Roman" pitchFamily="18" charset="0"/>
              </a:rPr>
              <a:t>Probable cause:-</a:t>
            </a:r>
          </a:p>
          <a:p>
            <a:pPr defTabSz="114300" eaLnBrk="0" hangingPunct="0"/>
            <a:endParaRPr lang="en-US" sz="1200" b="1" u="sng" dirty="0">
              <a:cs typeface="Times New Roman" pitchFamily="18" charset="0"/>
            </a:endParaRPr>
          </a:p>
          <a:p>
            <a:pPr marL="171450" indent="-171450" defTabSz="114300" eaLnBrk="0" hangingPunct="0">
              <a:buFont typeface="Wingdings" panose="05000000000000000000" pitchFamily="2" charset="2"/>
              <a:buChar char="Ø"/>
            </a:pPr>
            <a:r>
              <a:rPr lang="en-US" sz="1200" dirty="0">
                <a:cs typeface="Times New Roman" pitchFamily="18" charset="0"/>
              </a:rPr>
              <a:t>To be analyzed</a:t>
            </a:r>
          </a:p>
          <a:p>
            <a:pPr defTabSz="114300" eaLnBrk="0" hangingPunct="0"/>
            <a:endParaRPr lang="en-US" sz="1400" dirty="0">
              <a:cs typeface="Times New Roman" pitchFamily="18" charset="0"/>
            </a:endParaRPr>
          </a:p>
          <a:p>
            <a:pPr defTabSz="114300" eaLnBrk="0" hangingPunct="0"/>
            <a:endParaRPr lang="en-US" sz="1400" dirty="0">
              <a:cs typeface="Times New Roman" pitchFamily="18" charset="0"/>
            </a:endParaRPr>
          </a:p>
          <a:p>
            <a:pPr defTabSz="114300" eaLnBrk="0" hangingPunct="0"/>
            <a:endParaRPr lang="en-US" sz="1400" dirty="0">
              <a:cs typeface="Times New Roman" pitchFamily="18" charset="0"/>
            </a:endParaRPr>
          </a:p>
          <a:p>
            <a:pPr defTabSz="114300" eaLnBrk="0" hangingPunct="0"/>
            <a:endParaRPr lang="en-US" sz="1400" dirty="0">
              <a:cs typeface="Times New Roman" pitchFamily="18" charset="0"/>
            </a:endParaRPr>
          </a:p>
          <a:p>
            <a:pPr defTabSz="114300" eaLnBrk="0" hangingPunct="0"/>
            <a:endParaRPr lang="en-US" sz="1400" dirty="0">
              <a:cs typeface="Times New Roman" pitchFamily="18" charset="0"/>
            </a:endParaRPr>
          </a:p>
          <a:p>
            <a:pPr defTabSz="114300" eaLnBrk="0" hangingPunct="0"/>
            <a:r>
              <a:rPr lang="en-US" sz="1200" b="1" u="sng" dirty="0">
                <a:cs typeface="Times New Roman" pitchFamily="18" charset="0"/>
              </a:rPr>
              <a:t>Action taken</a:t>
            </a:r>
          </a:p>
          <a:p>
            <a:pPr defTabSz="114300" eaLnBrk="0" hangingPunct="0"/>
            <a:endParaRPr lang="en-US" sz="1100" b="1" u="sng" dirty="0">
              <a:cs typeface="Times New Roman" pitchFamily="18" charset="0"/>
            </a:endParaRPr>
          </a:p>
          <a:p>
            <a:pPr marL="171450" indent="-171450" defTabSz="114300" eaLnBrk="0" hangingPunct="0">
              <a:buFont typeface="Wingdings" panose="05000000000000000000" pitchFamily="2" charset="2"/>
              <a:buChar char="Ø"/>
            </a:pPr>
            <a:r>
              <a:rPr lang="en-US" sz="1200" dirty="0">
                <a:cs typeface="Times New Roman" pitchFamily="18" charset="0"/>
              </a:rPr>
              <a:t>Vehicle is under attending with Control team.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576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831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788779"/>
              </p:ext>
            </p:extLst>
          </p:nvPr>
        </p:nvGraphicFramePr>
        <p:xfrm>
          <a:off x="70420" y="480326"/>
          <a:ext cx="57508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9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9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8239">
                <a:tc gridSpan="4">
                  <a:txBody>
                    <a:bodyPr/>
                    <a:lstStyle/>
                    <a:p>
                      <a:pPr>
                        <a:tabLst>
                          <a:tab pos="2003425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PROTUS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</a:rPr>
                        <a:t> statement  :-</a:t>
                      </a:r>
                      <a:endParaRPr lang="en-US" sz="1200" dirty="0">
                        <a:solidFill>
                          <a:schemeClr val="bg1"/>
                        </a:solidFill>
                        <a:latin typeface="Lucida Bright" panose="02040602050505020304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+mn-lt"/>
                        <a:ea typeface="Calibri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Why/Why 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Why/Why -RCA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</a:rPr>
                        <a:t>Fact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</a:rPr>
                        <a:t> finding)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</a:rPr>
                        <a:t>Reasons for Problem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Corrective action with relevant document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evidence 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</a:rPr>
                        <a:t>Why1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defTabSz="114300"/>
                      <a:r>
                        <a:rPr lang="en-US" sz="1200" dirty="0">
                          <a:cs typeface="Times New Roman" pitchFamily="18" charset="0"/>
                        </a:rPr>
                        <a:t>Error code </a:t>
                      </a:r>
                      <a:r>
                        <a:rPr lang="en-US" sz="1200" dirty="0">
                          <a:cs typeface="Times New Roman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200" dirty="0">
                          <a:cs typeface="Times New Roman" pitchFamily="18" charset="0"/>
                        </a:rPr>
                        <a:t> </a:t>
                      </a:r>
                      <a:r>
                        <a:rPr lang="en-US" sz="1200" dirty="0">
                          <a:highlight>
                            <a:srgbClr val="FFFF00"/>
                          </a:highlight>
                          <a:cs typeface="Times New Roman" pitchFamily="18" charset="0"/>
                        </a:rPr>
                        <a:t>Reductant Pressure Too Low_P20E892</a:t>
                      </a:r>
                      <a:endParaRPr lang="en-GB" sz="1200" dirty="0">
                        <a:highlight>
                          <a:srgbClr val="FFFF00"/>
                        </a:highlight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</a:rPr>
                        <a:t>Why is the error code coming:</a:t>
                      </a:r>
                    </a:p>
                    <a:p>
                      <a:pPr marL="228600" marR="0" indent="-228600" algn="l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</a:rPr>
                        <a:t>Filter Clogging</a:t>
                      </a: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228600" marR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</a:rPr>
                        <a:t>Filter media changed from 2D to 3D.</a:t>
                      </a:r>
                    </a:p>
                    <a:p>
                      <a:pPr marL="228600" marR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</a:rPr>
                        <a:t>Filtration area is increased from 10,000mm</a:t>
                      </a:r>
                      <a:r>
                        <a:rPr lang="en-US" sz="1200" baseline="30000" dirty="0">
                          <a:effectLst/>
                          <a:latin typeface="Calibri"/>
                          <a:ea typeface="Calibri"/>
                        </a:rPr>
                        <a:t>2  </a:t>
                      </a:r>
                      <a:r>
                        <a:rPr lang="en-US" sz="1200" baseline="0" dirty="0">
                          <a:effectLst/>
                          <a:latin typeface="Calibri"/>
                          <a:ea typeface="Calibri"/>
                        </a:rPr>
                        <a:t>to 18,600mm</a:t>
                      </a:r>
                      <a:r>
                        <a:rPr lang="en-US" sz="1200" baseline="30000" dirty="0">
                          <a:effectLst/>
                          <a:latin typeface="Calibri"/>
                          <a:ea typeface="Calibri"/>
                        </a:rPr>
                        <a:t>2</a:t>
                      </a:r>
                      <a:r>
                        <a:rPr lang="en-US" sz="1200" baseline="0" dirty="0">
                          <a:effectLst/>
                          <a:latin typeface="Calibri"/>
                          <a:ea typeface="Calibri"/>
                        </a:rPr>
                        <a:t>.</a:t>
                      </a:r>
                    </a:p>
                    <a:p>
                      <a:pPr marL="228600" marR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baseline="0" dirty="0">
                          <a:effectLst/>
                          <a:latin typeface="Calibri"/>
                          <a:ea typeface="Calibri"/>
                        </a:rPr>
                        <a:t>Vent Plug used inside the air vent pipe to block air entrance.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569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Why 2</a:t>
                      </a:r>
                      <a:endParaRPr lang="en-US" sz="12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effectLst/>
                          <a:latin typeface="+mn-lt"/>
                          <a:ea typeface="Calibri"/>
                        </a:rPr>
                        <a:t>Filter Clogging</a:t>
                      </a:r>
                      <a:r>
                        <a:rPr lang="en-US" sz="1200" b="1" dirty="0">
                          <a:effectLst/>
                          <a:latin typeface="+mn-lt"/>
                          <a:ea typeface="Calibri"/>
                          <a:sym typeface="Wingdings" panose="05000000000000000000" pitchFamily="2" charset="2"/>
                        </a:rPr>
                        <a:t></a:t>
                      </a:r>
                    </a:p>
                    <a:p>
                      <a:pPr marL="228600" marR="0" indent="-228600" algn="l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dirty="0">
                          <a:effectLst/>
                          <a:latin typeface="+mn-lt"/>
                          <a:ea typeface="Calibri"/>
                        </a:rPr>
                        <a:t>Scaling on filter surface</a:t>
                      </a:r>
                    </a:p>
                    <a:p>
                      <a:pPr marL="228600" marR="0" indent="-228600" algn="l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dirty="0">
                          <a:effectLst/>
                          <a:latin typeface="+mn-lt"/>
                          <a:ea typeface="Calibri"/>
                        </a:rPr>
                        <a:t>Insufficient Filtration Area </a:t>
                      </a:r>
                    </a:p>
                    <a:p>
                      <a:pPr marL="228600" marR="0" indent="-228600" algn="l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dirty="0">
                          <a:effectLst/>
                          <a:latin typeface="+mn-lt"/>
                          <a:ea typeface="Calibri"/>
                        </a:rPr>
                        <a:t>Air aspiration from Air vent Pipe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 indent="-228600" algn="l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b="1" dirty="0">
                          <a:effectLst/>
                          <a:latin typeface="+mn-lt"/>
                          <a:ea typeface="Calibri"/>
                        </a:rPr>
                        <a:t>Scaling on filter surface </a:t>
                      </a:r>
                      <a:r>
                        <a:rPr lang="en-US" sz="1200" dirty="0">
                          <a:effectLst/>
                          <a:latin typeface="+mn-lt"/>
                          <a:ea typeface="Calibri"/>
                          <a:sym typeface="Wingdings" panose="05000000000000000000" pitchFamily="2" charset="2"/>
                        </a:rPr>
                        <a:t> Current 2D filter is susceptible to the scaling when subjected to Adulterated Urea</a:t>
                      </a:r>
                      <a:endParaRPr lang="en-US" sz="1200" dirty="0">
                        <a:effectLst/>
                        <a:latin typeface="+mn-lt"/>
                        <a:ea typeface="Calibri"/>
                      </a:endParaRPr>
                    </a:p>
                    <a:p>
                      <a:pPr marL="228600" marR="0" indent="-228600" algn="l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b="1" dirty="0">
                          <a:effectLst/>
                          <a:latin typeface="+mn-lt"/>
                          <a:ea typeface="Calibri"/>
                        </a:rPr>
                        <a:t>Insufficient Filtration Area </a:t>
                      </a:r>
                      <a:r>
                        <a:rPr lang="en-US" sz="1200" dirty="0">
                          <a:effectLst/>
                          <a:latin typeface="+mn-lt"/>
                          <a:ea typeface="Calibri"/>
                          <a:sym typeface="Wingdings" panose="05000000000000000000" pitchFamily="2" charset="2"/>
                        </a:rPr>
                        <a:t> Less filtration area leads to early clogging of filter</a:t>
                      </a:r>
                      <a:r>
                        <a:rPr lang="en-US" sz="1200" dirty="0">
                          <a:effectLst/>
                          <a:latin typeface="+mn-lt"/>
                          <a:ea typeface="Calibri"/>
                        </a:rPr>
                        <a:t> </a:t>
                      </a:r>
                    </a:p>
                    <a:p>
                      <a:pPr marL="228600" marR="0" indent="-228600" algn="l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b="1" dirty="0">
                          <a:effectLst/>
                          <a:latin typeface="+mn-lt"/>
                          <a:ea typeface="Calibri"/>
                        </a:rPr>
                        <a:t>Air aspiration from Air vent Pipe</a:t>
                      </a:r>
                      <a:r>
                        <a:rPr lang="en-US" sz="1200" b="0" dirty="0">
                          <a:effectLst/>
                          <a:latin typeface="+mn-lt"/>
                          <a:ea typeface="Calibri"/>
                        </a:rPr>
                        <a:t> </a:t>
                      </a:r>
                      <a:r>
                        <a:rPr lang="en-US" sz="1200" b="0" dirty="0">
                          <a:effectLst/>
                          <a:latin typeface="+mn-lt"/>
                          <a:ea typeface="Calibri"/>
                          <a:sym typeface="Wingdings" panose="05000000000000000000" pitchFamily="2" charset="2"/>
                        </a:rPr>
                        <a:t> Air getting sucked in from air vent pipe leading to cavitation in pump</a:t>
                      </a:r>
                      <a:endParaRPr lang="en-US" sz="1200" b="0" dirty="0">
                        <a:effectLst/>
                        <a:latin typeface="+mn-lt"/>
                        <a:ea typeface="Calibri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023577"/>
              </p:ext>
            </p:extLst>
          </p:nvPr>
        </p:nvGraphicFramePr>
        <p:xfrm>
          <a:off x="5901482" y="4130271"/>
          <a:ext cx="315796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Faile</a:t>
                      </a:r>
                      <a:r>
                        <a:rPr lang="en-US" sz="1400" baseline="0" dirty="0"/>
                        <a:t>d Part( </a:t>
                      </a:r>
                      <a:r>
                        <a:rPr lang="en-US" sz="1400" baseline="0" dirty="0" err="1"/>
                        <a:t>Rel</a:t>
                      </a:r>
                      <a:r>
                        <a:rPr lang="en-US" sz="1400" baseline="0" dirty="0"/>
                        <a:t> lev)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Make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ID381545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SSI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936776" y="2976475"/>
            <a:ext cx="3109024" cy="1063261"/>
          </a:xfrm>
          <a:prstGeom prst="rect">
            <a:avLst/>
          </a:prstGeom>
          <a:noFill/>
          <a:ln w="63500" cmpd="db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36776" y="2407740"/>
            <a:ext cx="3133654" cy="52322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Attachment :-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(CAPA/8D/Deviation /Fishbone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989110"/>
              </p:ext>
            </p:extLst>
          </p:nvPr>
        </p:nvGraphicFramePr>
        <p:xfrm>
          <a:off x="5901482" y="4916820"/>
          <a:ext cx="3168948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PR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ECO 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CA-24-00037180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CA-24-00040613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189812"/>
              </p:ext>
            </p:extLst>
          </p:nvPr>
        </p:nvGraphicFramePr>
        <p:xfrm>
          <a:off x="5936776" y="482597"/>
          <a:ext cx="3084395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Design</a:t>
                      </a:r>
                      <a:r>
                        <a:rPr lang="en-US" sz="1400" baseline="0" dirty="0"/>
                        <a:t> issue </a:t>
                      </a:r>
                    </a:p>
                    <a:p>
                      <a:r>
                        <a:rPr lang="en-US" sz="1400" baseline="0" dirty="0"/>
                        <a:t>(Y/N)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Quality issue</a:t>
                      </a:r>
                    </a:p>
                    <a:p>
                      <a:r>
                        <a:rPr lang="en-US" sz="1400" dirty="0"/>
                        <a:t>(Y/N)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877317"/>
              </p:ext>
            </p:extLst>
          </p:nvPr>
        </p:nvGraphicFramePr>
        <p:xfrm>
          <a:off x="5936776" y="1472654"/>
          <a:ext cx="3119225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Process Issue</a:t>
                      </a:r>
                      <a:endParaRPr lang="en-US" sz="1400" baseline="0" dirty="0"/>
                    </a:p>
                    <a:p>
                      <a:r>
                        <a:rPr lang="en-US" sz="1400" baseline="0" dirty="0"/>
                        <a:t>(Y/N)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Others:-</a:t>
                      </a:r>
                      <a:r>
                        <a:rPr lang="en-US" sz="1200" dirty="0"/>
                        <a:t>(Deviation</a:t>
                      </a:r>
                      <a:r>
                        <a:rPr lang="en-US" sz="1200" baseline="0" dirty="0"/>
                        <a:t> / Handling)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921213"/>
              </p:ext>
            </p:extLst>
          </p:nvPr>
        </p:nvGraphicFramePr>
        <p:xfrm>
          <a:off x="65587" y="4312098"/>
          <a:ext cx="5759693" cy="2108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3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04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31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05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7512">
                <a:tc gridSpan="7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Prevent recurrence of the problem at the problem site and across the organization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Document Updation / Related activities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Applicability</a:t>
                      </a:r>
                    </a:p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(Y/N)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In-House /Vendor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Resp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Target 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Status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Date of Closure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5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PFMEA/DFMEA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Design rep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Completed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25/10/24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5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PPAP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Completed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5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Process Flow/AOS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ME</a:t>
                      </a:r>
                      <a:r>
                        <a:rPr lang="en-US" sz="9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Rep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Completed(BAPL)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5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SOP Update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PMO rep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SOP Done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12/10/24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5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Process Audit Sheet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QA Rep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Completed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12/10/24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Quality / Gate Check Sheet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Completed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12/10/24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5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Action</a:t>
                      </a:r>
                      <a:r>
                        <a:rPr lang="en-US" sz="9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 in Stores</a:t>
                      </a:r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5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ECO / Drawing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Design rep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Released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30/04/24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3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Resolution in Field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Q&amp;CS rep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926540"/>
              </p:ext>
            </p:extLst>
          </p:nvPr>
        </p:nvGraphicFramePr>
        <p:xfrm>
          <a:off x="6020432" y="5853490"/>
          <a:ext cx="2361568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1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4009">
                <a:tc>
                  <a:txBody>
                    <a:bodyPr/>
                    <a:lstStyle/>
                    <a:p>
                      <a:r>
                        <a:rPr lang="en-US" sz="1400" dirty="0"/>
                        <a:t>RCA reviewed</a:t>
                      </a:r>
                      <a:r>
                        <a:rPr lang="en-US" sz="1400" baseline="0" dirty="0"/>
                        <a:t> By</a:t>
                      </a:r>
                      <a:r>
                        <a:rPr lang="en-US" sz="1400" dirty="0"/>
                        <a:t>:-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009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Saurav Roy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061905C-5983-F873-D1CF-545310A74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505125"/>
              </p:ext>
            </p:extLst>
          </p:nvPr>
        </p:nvGraphicFramePr>
        <p:xfrm>
          <a:off x="6351588" y="314007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2" imgW="914400" imgH="771525" progId="Word.Document.8">
                  <p:embed/>
                </p:oleObj>
              </mc:Choice>
              <mc:Fallback>
                <p:oleObj name="Document" showAsIcon="1" r:id="rId2" imgW="914400" imgH="771525" progId="Word.Document.8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061905C-5983-F873-D1CF-545310A74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51588" y="314007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6337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A9312B-C882-1EB3-FA86-C72A8E9338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A367B2-1F46-4DF0-ABEA-397C0AAC040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4E61962-CA51-9D14-CBD9-910BDA68E323}"/>
              </a:ext>
            </a:extLst>
          </p:cNvPr>
          <p:cNvGrpSpPr/>
          <p:nvPr/>
        </p:nvGrpSpPr>
        <p:grpSpPr>
          <a:xfrm>
            <a:off x="121176" y="589966"/>
            <a:ext cx="8895825" cy="5803167"/>
            <a:chOff x="121176" y="589966"/>
            <a:chExt cx="8895825" cy="5803167"/>
          </a:xfrm>
        </p:grpSpPr>
        <p:sp>
          <p:nvSpPr>
            <p:cNvPr id="50" name="Line 17">
              <a:extLst>
                <a:ext uri="{FF2B5EF4-FFF2-40B4-BE49-F238E27FC236}">
                  <a16:creationId xmlns:a16="http://schemas.microsoft.com/office/drawing/2014/main" id="{7C315B93-6623-29EE-F3BF-4DDC7EA3CB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891" y="1980539"/>
              <a:ext cx="313146" cy="2968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870" tIns="60934" rIns="121870" bIns="60934"/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200" dirty="0">
                <a:solidFill>
                  <a:srgbClr val="000100"/>
                </a:solidFill>
                <a:ea typeface="MS PGothic" panose="020B0600070205080204" pitchFamily="34" charset="-128"/>
              </a:endParaRPr>
            </a:p>
          </p:txBody>
        </p:sp>
        <p:grpSp>
          <p:nvGrpSpPr>
            <p:cNvPr id="51" name="Group 1">
              <a:extLst>
                <a:ext uri="{FF2B5EF4-FFF2-40B4-BE49-F238E27FC236}">
                  <a16:creationId xmlns:a16="http://schemas.microsoft.com/office/drawing/2014/main" id="{CF0D3BA5-6CE5-7252-F944-CF9A05EF8F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3249" y="589966"/>
              <a:ext cx="8337622" cy="5803167"/>
              <a:chOff x="289" y="2969"/>
              <a:chExt cx="10912" cy="6138"/>
            </a:xfrm>
          </p:grpSpPr>
          <p:sp>
            <p:nvSpPr>
              <p:cNvPr id="97" name="AutoShape 43">
                <a:extLst>
                  <a:ext uri="{FF2B5EF4-FFF2-40B4-BE49-F238E27FC236}">
                    <a16:creationId xmlns:a16="http://schemas.microsoft.com/office/drawing/2014/main" id="{2F397580-3321-74B6-CFCC-C8B109E806D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908" y="2969"/>
                <a:ext cx="10293" cy="56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defTabSz="12189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sz="1300" dirty="0">
                  <a:solidFill>
                    <a:srgbClr val="000100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98" name="Line 42">
                <a:extLst>
                  <a:ext uri="{FF2B5EF4-FFF2-40B4-BE49-F238E27FC236}">
                    <a16:creationId xmlns:a16="http://schemas.microsoft.com/office/drawing/2014/main" id="{977911D9-243C-D901-FC63-BD4AF7EDE1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5912"/>
                <a:ext cx="8719" cy="0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defTabSz="12189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sz="1200" dirty="0">
                  <a:solidFill>
                    <a:srgbClr val="000100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99" name="Line 41">
                <a:extLst>
                  <a:ext uri="{FF2B5EF4-FFF2-40B4-BE49-F238E27FC236}">
                    <a16:creationId xmlns:a16="http://schemas.microsoft.com/office/drawing/2014/main" id="{1262C1DB-FE6F-60EF-E7AE-0C3865BE18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3" y="3637"/>
                <a:ext cx="1661" cy="227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defTabSz="12189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sz="1200" dirty="0">
                  <a:solidFill>
                    <a:srgbClr val="000100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100" name="Line 40">
                <a:extLst>
                  <a:ext uri="{FF2B5EF4-FFF2-40B4-BE49-F238E27FC236}">
                    <a16:creationId xmlns:a16="http://schemas.microsoft.com/office/drawing/2014/main" id="{8EBEB992-510C-9681-04A7-6A2949874C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32" y="5912"/>
                <a:ext cx="2569" cy="2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defTabSz="12189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sz="1200" dirty="0">
                  <a:solidFill>
                    <a:srgbClr val="000100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101" name="Text Box 39">
                <a:extLst>
                  <a:ext uri="{FF2B5EF4-FFF2-40B4-BE49-F238E27FC236}">
                    <a16:creationId xmlns:a16="http://schemas.microsoft.com/office/drawing/2014/main" id="{1BC51D8B-1614-9727-8A20-2D915462C2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91" y="2983"/>
                <a:ext cx="814" cy="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3079" tIns="31540" rIns="63079" bIns="31540" anchor="ctr"/>
              <a:lstStyle>
                <a:lvl1pPr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12189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b="1" dirty="0">
                    <a:solidFill>
                      <a:srgbClr val="000000"/>
                    </a:solidFill>
                    <a:latin typeface="+mn-lt"/>
                    <a:cs typeface="Arial" panose="020B0604020202020204" pitchFamily="34" charset="0"/>
                  </a:rPr>
                  <a:t>Man</a:t>
                </a:r>
                <a:endParaRPr lang="en-US" altLang="en-US" dirty="0">
                  <a:solidFill>
                    <a:srgbClr val="000100"/>
                  </a:solidFill>
                  <a:latin typeface="+mn-lt"/>
                </a:endParaRPr>
              </a:p>
            </p:txBody>
          </p:sp>
          <p:sp>
            <p:nvSpPr>
              <p:cNvPr id="102" name="Line 38">
                <a:extLst>
                  <a:ext uri="{FF2B5EF4-FFF2-40B4-BE49-F238E27FC236}">
                    <a16:creationId xmlns:a16="http://schemas.microsoft.com/office/drawing/2014/main" id="{0C5A9A8E-8773-7D3A-7DF5-BD9B4FD92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7" y="5912"/>
                <a:ext cx="2779" cy="275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defTabSz="12189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sz="1200" dirty="0">
                  <a:solidFill>
                    <a:srgbClr val="000100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103" name="Text Box 37">
                <a:extLst>
                  <a:ext uri="{FF2B5EF4-FFF2-40B4-BE49-F238E27FC236}">
                    <a16:creationId xmlns:a16="http://schemas.microsoft.com/office/drawing/2014/main" id="{247EA9F4-36AE-0BAA-0D7A-3F68C33E0C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5" y="8744"/>
                <a:ext cx="1247" cy="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3079" tIns="31540" rIns="63079" bIns="31540" anchor="ctr"/>
              <a:lstStyle>
                <a:lvl1pPr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12189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b="1" dirty="0">
                    <a:solidFill>
                      <a:srgbClr val="000000"/>
                    </a:solidFill>
                    <a:latin typeface="+mn-lt"/>
                    <a:cs typeface="Arial" panose="020B0604020202020204" pitchFamily="34" charset="0"/>
                  </a:rPr>
                  <a:t>Material</a:t>
                </a:r>
                <a:endParaRPr lang="en-US" altLang="en-US" b="1" dirty="0">
                  <a:solidFill>
                    <a:srgbClr val="000100"/>
                  </a:solidFill>
                  <a:latin typeface="+mn-lt"/>
                </a:endParaRPr>
              </a:p>
            </p:txBody>
          </p:sp>
          <p:sp>
            <p:nvSpPr>
              <p:cNvPr id="104" name="Text Box 36">
                <a:extLst>
                  <a:ext uri="{FF2B5EF4-FFF2-40B4-BE49-F238E27FC236}">
                    <a16:creationId xmlns:a16="http://schemas.microsoft.com/office/drawing/2014/main" id="{ECD1FAF3-4185-436B-5FDB-C79BFEEF9D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73" y="8739"/>
                <a:ext cx="1236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3079" tIns="31540" rIns="63079" bIns="31540" anchor="ctr"/>
              <a:lstStyle>
                <a:lvl1pPr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12189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b="1" dirty="0">
                    <a:solidFill>
                      <a:srgbClr val="000000"/>
                    </a:solidFill>
                    <a:latin typeface="+mn-lt"/>
                    <a:cs typeface="Arial" panose="020B0604020202020204" pitchFamily="34" charset="0"/>
                  </a:rPr>
                  <a:t>Design</a:t>
                </a:r>
                <a:endParaRPr lang="en-US" altLang="en-US" dirty="0">
                  <a:solidFill>
                    <a:srgbClr val="000100"/>
                  </a:solidFill>
                  <a:latin typeface="+mn-lt"/>
                </a:endParaRPr>
              </a:p>
            </p:txBody>
          </p:sp>
          <p:sp>
            <p:nvSpPr>
              <p:cNvPr id="105" name="Line 33">
                <a:extLst>
                  <a:ext uri="{FF2B5EF4-FFF2-40B4-BE49-F238E27FC236}">
                    <a16:creationId xmlns:a16="http://schemas.microsoft.com/office/drawing/2014/main" id="{07759DCB-DE8F-B752-F5CA-43D6AC31CF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5" y="3586"/>
                <a:ext cx="1655" cy="2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defTabSz="12189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sz="1200" dirty="0">
                  <a:solidFill>
                    <a:srgbClr val="000100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106" name="Text Box 32">
                <a:extLst>
                  <a:ext uri="{FF2B5EF4-FFF2-40B4-BE49-F238E27FC236}">
                    <a16:creationId xmlns:a16="http://schemas.microsoft.com/office/drawing/2014/main" id="{62279671-9C5E-4A62-0268-BA6FCF1960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9" y="2982"/>
                <a:ext cx="1314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3079" tIns="31540" rIns="63079" bIns="31540" anchor="ctr"/>
              <a:lstStyle>
                <a:lvl1pPr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12189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b="1" dirty="0">
                    <a:solidFill>
                      <a:srgbClr val="000000"/>
                    </a:solidFill>
                    <a:latin typeface="+mn-lt"/>
                    <a:cs typeface="Arial" panose="020B0604020202020204" pitchFamily="34" charset="0"/>
                  </a:rPr>
                  <a:t>Method</a:t>
                </a:r>
                <a:endParaRPr lang="en-US" altLang="en-US" dirty="0">
                  <a:solidFill>
                    <a:srgbClr val="000100"/>
                  </a:solidFill>
                  <a:latin typeface="+mn-lt"/>
                </a:endParaRPr>
              </a:p>
            </p:txBody>
          </p:sp>
          <p:sp>
            <p:nvSpPr>
              <p:cNvPr id="107" name="Line 30">
                <a:extLst>
                  <a:ext uri="{FF2B5EF4-FFF2-40B4-BE49-F238E27FC236}">
                    <a16:creationId xmlns:a16="http://schemas.microsoft.com/office/drawing/2014/main" id="{F0B7D1AA-CFB7-175B-38F3-6D2D3D7B52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63" y="3538"/>
                <a:ext cx="510" cy="32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defTabSz="12189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sz="1200" dirty="0">
                  <a:solidFill>
                    <a:srgbClr val="000100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108" name="Line 28">
                <a:extLst>
                  <a:ext uri="{FF2B5EF4-FFF2-40B4-BE49-F238E27FC236}">
                    <a16:creationId xmlns:a16="http://schemas.microsoft.com/office/drawing/2014/main" id="{06BE0D48-42C2-8688-233B-5B24BBD969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658" y="6275"/>
                <a:ext cx="313" cy="24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defTabSz="12189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sz="1200" dirty="0">
                  <a:solidFill>
                    <a:srgbClr val="000100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109" name="Line 22">
                <a:extLst>
                  <a:ext uri="{FF2B5EF4-FFF2-40B4-BE49-F238E27FC236}">
                    <a16:creationId xmlns:a16="http://schemas.microsoft.com/office/drawing/2014/main" id="{C535C371-F56F-BF48-32BD-C86462B983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42" y="6229"/>
                <a:ext cx="313" cy="24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defTabSz="12189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sz="1200" dirty="0">
                  <a:solidFill>
                    <a:srgbClr val="000100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110" name="Text Box 21">
                <a:extLst>
                  <a:ext uri="{FF2B5EF4-FFF2-40B4-BE49-F238E27FC236}">
                    <a16:creationId xmlns:a16="http://schemas.microsoft.com/office/drawing/2014/main" id="{50F640F6-8EEF-B942-E924-14BA4D1DE3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22" y="6008"/>
                <a:ext cx="1710" cy="45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3079" tIns="31540" rIns="63079" bIns="31540" anchor="ctr"/>
              <a:lstStyle>
                <a:lvl1pPr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r" defTabSz="1218926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>
                    <a:solidFill>
                      <a:srgbClr val="000000"/>
                    </a:solidFill>
                    <a:latin typeface="+mn-lt"/>
                    <a:cs typeface="Arial" panose="020B0604020202020204" pitchFamily="34" charset="0"/>
                  </a:rPr>
                  <a:t>Level sensor Filter</a:t>
                </a:r>
              </a:p>
              <a:p>
                <a:pPr algn="r" defTabSz="1218926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>
                    <a:solidFill>
                      <a:srgbClr val="000000"/>
                    </a:solidFill>
                    <a:latin typeface="+mn-lt"/>
                    <a:cs typeface="Arial" panose="020B0604020202020204" pitchFamily="34" charset="0"/>
                  </a:rPr>
                  <a:t>35 µm 2D Filter</a:t>
                </a:r>
              </a:p>
            </p:txBody>
          </p:sp>
          <p:sp>
            <p:nvSpPr>
              <p:cNvPr id="111" name="Text Box 20">
                <a:extLst>
                  <a:ext uri="{FF2B5EF4-FFF2-40B4-BE49-F238E27FC236}">
                    <a16:creationId xmlns:a16="http://schemas.microsoft.com/office/drawing/2014/main" id="{278674D9-E794-7997-408F-166A3F5770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18" y="4600"/>
                <a:ext cx="1591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3079" tIns="31540" rIns="63079" bIns="31540" anchor="ctr"/>
              <a:lstStyle>
                <a:lvl1pPr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defTabSz="12189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altLang="en-US" dirty="0">
                  <a:solidFill>
                    <a:srgbClr val="000100"/>
                  </a:solidFill>
                  <a:latin typeface="+mn-lt"/>
                </a:endParaRPr>
              </a:p>
            </p:txBody>
          </p:sp>
          <p:sp>
            <p:nvSpPr>
              <p:cNvPr id="112" name="Line 19">
                <a:extLst>
                  <a:ext uri="{FF2B5EF4-FFF2-40B4-BE49-F238E27FC236}">
                    <a16:creationId xmlns:a16="http://schemas.microsoft.com/office/drawing/2014/main" id="{C5B79514-CC19-9F54-F650-897CB45B75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924" y="3494"/>
                <a:ext cx="532" cy="3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defTabSz="12189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sz="1200" dirty="0">
                  <a:solidFill>
                    <a:srgbClr val="000100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113" name="Text Box 18">
                <a:extLst>
                  <a:ext uri="{FF2B5EF4-FFF2-40B4-BE49-F238E27FC236}">
                    <a16:creationId xmlns:a16="http://schemas.microsoft.com/office/drawing/2014/main" id="{76BFCCBB-0FE8-A083-2A54-C186237C4E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2" y="3332"/>
                <a:ext cx="1697" cy="34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3079" tIns="31540" rIns="63079" bIns="31540" anchor="ctr"/>
              <a:lstStyle>
                <a:lvl1pPr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defTabSz="1218926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>
                    <a:solidFill>
                      <a:srgbClr val="000000"/>
                    </a:solidFill>
                    <a:latin typeface="+mn-lt"/>
                    <a:cs typeface="Arial" panose="020B0604020202020204" pitchFamily="34" charset="0"/>
                  </a:rPr>
                  <a:t>Urea Diesel Misfiling</a:t>
                </a:r>
              </a:p>
            </p:txBody>
          </p:sp>
          <p:sp>
            <p:nvSpPr>
              <p:cNvPr id="114" name="Text Box 9">
                <a:extLst>
                  <a:ext uri="{FF2B5EF4-FFF2-40B4-BE49-F238E27FC236}">
                    <a16:creationId xmlns:a16="http://schemas.microsoft.com/office/drawing/2014/main" id="{6B96775C-B957-E8F3-B5CB-CC0DC79B65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76" y="3332"/>
                <a:ext cx="1451" cy="38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lIns="84091" tIns="42045" rIns="84091" bIns="42045" anchor="ctr"/>
              <a:lstStyle>
                <a:defPPr>
                  <a:defRPr lang="en-US"/>
                </a:defPPr>
                <a:lvl1pPr defTabSz="1218926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rgbClr val="000000"/>
                    </a:solidFill>
                    <a:latin typeface="Calibri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defRPr sz="1200"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1200"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1200"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1200"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200" dirty="0">
                    <a:latin typeface="+mn-lt"/>
                  </a:rPr>
                  <a:t>Pump Main Filter Clogging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51E7D9F-C9EF-969B-65F3-7076D033AE7A}"/>
                </a:ext>
              </a:extLst>
            </p:cNvPr>
            <p:cNvSpPr txBox="1"/>
            <p:nvPr/>
          </p:nvSpPr>
          <p:spPr bwMode="auto">
            <a:xfrm>
              <a:off x="7419545" y="3069768"/>
              <a:ext cx="1597456" cy="61760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txBody>
            <a:bodyPr wrap="square" anchor="ctr">
              <a:sp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 dirty="0">
                  <a:solidFill>
                    <a:schemeClr val="bg1"/>
                  </a:solidFill>
                  <a:effectLst/>
                  <a:highlight>
                    <a:srgbClr val="FF0000"/>
                  </a:highlight>
                  <a:ea typeface="Times New Roman" panose="02020603050405020304" pitchFamily="18" charset="0"/>
                  <a:cs typeface="Mangal" panose="02040503050203030202" pitchFamily="18" charset="0"/>
                </a:rPr>
                <a:t>Low Pressure DTC:</a:t>
              </a:r>
            </a:p>
            <a:p>
              <a:r>
                <a:rPr lang="en-IN" sz="1200" dirty="0">
                  <a:solidFill>
                    <a:schemeClr val="bg1"/>
                  </a:solidFill>
                  <a:effectLst/>
                  <a:highlight>
                    <a:srgbClr val="FF0000"/>
                  </a:highlight>
                  <a:ea typeface="Times New Roman" panose="02020603050405020304" pitchFamily="18" charset="0"/>
                  <a:cs typeface="Mangal" panose="02040503050203030202" pitchFamily="18" charset="0"/>
                </a:rPr>
                <a:t>P20E892/P204F93</a:t>
              </a:r>
              <a:endParaRPr lang="en-US" sz="1200" dirty="0">
                <a:solidFill>
                  <a:schemeClr val="bg1"/>
                </a:solidFill>
                <a:highlight>
                  <a:srgbClr val="FF0000"/>
                </a:highlight>
                <a:ea typeface="MS PGothic" panose="020B0600070205080204" pitchFamily="34" charset="-128"/>
              </a:endParaRPr>
            </a:p>
          </p:txBody>
        </p:sp>
        <p:sp>
          <p:nvSpPr>
            <p:cNvPr id="53" name="Line 19">
              <a:extLst>
                <a:ext uri="{FF2B5EF4-FFF2-40B4-BE49-F238E27FC236}">
                  <a16:creationId xmlns:a16="http://schemas.microsoft.com/office/drawing/2014/main" id="{EDBDF9A4-B58F-89BD-E492-56591FC1CF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23074" y="2239929"/>
              <a:ext cx="390633" cy="3466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870" tIns="60934" rIns="121870" bIns="60934"/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200" dirty="0">
                <a:solidFill>
                  <a:srgbClr val="0001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54" name="Text Box 23">
              <a:extLst>
                <a:ext uri="{FF2B5EF4-FFF2-40B4-BE49-F238E27FC236}">
                  <a16:creationId xmlns:a16="http://schemas.microsoft.com/office/drawing/2014/main" id="{1DD3E2A0-4AB2-7053-F0C1-3EAD5A50C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6349" y="3486195"/>
              <a:ext cx="1451224" cy="4150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lIns="63079" tIns="31540" rIns="63079" bIns="31540" anchor="ctr"/>
            <a:lstStyle>
              <a:defPPr>
                <a:defRPr lang="en-US"/>
              </a:defPPr>
              <a:lvl1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/>
              <a:r>
                <a:rPr lang="en-US" altLang="en-US" sz="1200" dirty="0">
                  <a:latin typeface="+mn-lt"/>
                </a:rPr>
                <a:t>Connector Damage-</a:t>
              </a:r>
            </a:p>
            <a:p>
              <a:pPr algn="r"/>
              <a:r>
                <a:rPr lang="en-US" altLang="en-US" sz="1200" dirty="0">
                  <a:latin typeface="+mn-lt"/>
                </a:rPr>
                <a:t>Pre-Commissioning</a:t>
              </a:r>
            </a:p>
          </p:txBody>
        </p:sp>
        <p:sp>
          <p:nvSpPr>
            <p:cNvPr id="55" name="Line 24">
              <a:extLst>
                <a:ext uri="{FF2B5EF4-FFF2-40B4-BE49-F238E27FC236}">
                  <a16:creationId xmlns:a16="http://schemas.microsoft.com/office/drawing/2014/main" id="{2BF7B9E5-17A8-CD50-BE32-4B95B9FD7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7573" y="3687373"/>
              <a:ext cx="324176" cy="2695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870" tIns="60934" rIns="121870" bIns="60934"/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200" dirty="0">
                <a:solidFill>
                  <a:srgbClr val="0001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56" name="Line 22">
              <a:extLst>
                <a:ext uri="{FF2B5EF4-FFF2-40B4-BE49-F238E27FC236}">
                  <a16:creationId xmlns:a16="http://schemas.microsoft.com/office/drawing/2014/main" id="{37B14597-7994-7BCE-1737-7A2588E06F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9343" y="4296661"/>
              <a:ext cx="357988" cy="3095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870" tIns="60934" rIns="121870" bIns="60934"/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200" dirty="0">
                <a:solidFill>
                  <a:srgbClr val="0001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57" name="Text Box 21">
              <a:extLst>
                <a:ext uri="{FF2B5EF4-FFF2-40B4-BE49-F238E27FC236}">
                  <a16:creationId xmlns:a16="http://schemas.microsoft.com/office/drawing/2014/main" id="{4BEC7D93-F4CF-7BA9-0A6C-8EDD8BA7F8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4124" y="4187156"/>
              <a:ext cx="2192427" cy="4299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079" tIns="31540" rIns="63079" bIns="31540" anchor="ctr"/>
            <a:lstStyle>
              <a:defPPr>
                <a:defRPr lang="en-US"/>
              </a:defPPr>
              <a:lvl1pPr algn="r" defTabSz="1218926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00" dirty="0">
                  <a:latin typeface="+mn-lt"/>
                </a:rPr>
                <a:t>Purging Time-</a:t>
              </a:r>
            </a:p>
            <a:p>
              <a:r>
                <a:rPr lang="en-US" altLang="en-US" sz="1200" dirty="0">
                  <a:latin typeface="+mn-lt"/>
                </a:rPr>
                <a:t>MDEP &amp; Volvo NA – No  Purging, </a:t>
              </a:r>
            </a:p>
          </p:txBody>
        </p:sp>
        <p:sp>
          <p:nvSpPr>
            <p:cNvPr id="58" name="Line 15">
              <a:extLst>
                <a:ext uri="{FF2B5EF4-FFF2-40B4-BE49-F238E27FC236}">
                  <a16:creationId xmlns:a16="http://schemas.microsoft.com/office/drawing/2014/main" id="{A4D3C975-D761-21B7-CF5E-C72E122C52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098683" y="4715695"/>
              <a:ext cx="337232" cy="3339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870" tIns="60934" rIns="121870" bIns="60934"/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200" dirty="0">
                <a:solidFill>
                  <a:srgbClr val="0001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59" name="Text Box 12">
              <a:extLst>
                <a:ext uri="{FF2B5EF4-FFF2-40B4-BE49-F238E27FC236}">
                  <a16:creationId xmlns:a16="http://schemas.microsoft.com/office/drawing/2014/main" id="{DE583946-9C36-8B47-271E-9F7649F11F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6948" y="4835189"/>
              <a:ext cx="2197302" cy="37545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4091" tIns="42045" rIns="84091" bIns="42045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Installation Recommendation As per TCD Layout</a:t>
              </a:r>
            </a:p>
          </p:txBody>
        </p:sp>
        <p:sp>
          <p:nvSpPr>
            <p:cNvPr id="60" name="Text Box 8">
              <a:extLst>
                <a:ext uri="{FF2B5EF4-FFF2-40B4-BE49-F238E27FC236}">
                  <a16:creationId xmlns:a16="http://schemas.microsoft.com/office/drawing/2014/main" id="{805A619B-AF91-457B-649F-080904996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991" y="2051489"/>
              <a:ext cx="1561120" cy="43716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lIns="84091" tIns="42045" rIns="84091" bIns="42045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defTabSz="121892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Pump Inlet Connector Clogging</a:t>
              </a:r>
            </a:p>
          </p:txBody>
        </p:sp>
        <p:sp>
          <p:nvSpPr>
            <p:cNvPr id="61" name="Text Box 18">
              <a:extLst>
                <a:ext uri="{FF2B5EF4-FFF2-40B4-BE49-F238E27FC236}">
                  <a16:creationId xmlns:a16="http://schemas.microsoft.com/office/drawing/2014/main" id="{E4A63D2E-FAB5-7A37-67FC-74A25253C2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4432" y="1399644"/>
              <a:ext cx="2551414" cy="44740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lIns="84091" tIns="42045" rIns="84091" bIns="42045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Urea Filled  using a Diesel / oil Filling Tube: may Lead to P sensor failure.</a:t>
              </a:r>
            </a:p>
          </p:txBody>
        </p:sp>
        <p:sp>
          <p:nvSpPr>
            <p:cNvPr id="62" name="Line 19">
              <a:extLst>
                <a:ext uri="{FF2B5EF4-FFF2-40B4-BE49-F238E27FC236}">
                  <a16:creationId xmlns:a16="http://schemas.microsoft.com/office/drawing/2014/main" id="{7A538E26-CA6D-8B4E-BBC2-13AFF15C43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86401" y="1604434"/>
              <a:ext cx="468030" cy="4122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870" tIns="60934" rIns="121870" bIns="60934"/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200" dirty="0">
                <a:solidFill>
                  <a:srgbClr val="0001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63" name="Text Box 10">
              <a:extLst>
                <a:ext uri="{FF2B5EF4-FFF2-40B4-BE49-F238E27FC236}">
                  <a16:creationId xmlns:a16="http://schemas.microsoft.com/office/drawing/2014/main" id="{BA5C48A2-D9EB-C4F6-80FB-C3D04008C5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5896" y="3742476"/>
              <a:ext cx="1659358" cy="44153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4091" tIns="42045" rIns="84091" bIns="42045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Pressure Line &lt; 10m</a:t>
              </a:r>
            </a:p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Pipe Diameter – Ø6</a:t>
              </a:r>
            </a:p>
          </p:txBody>
        </p:sp>
        <p:sp>
          <p:nvSpPr>
            <p:cNvPr id="64" name="Text Box 18">
              <a:extLst>
                <a:ext uri="{FF2B5EF4-FFF2-40B4-BE49-F238E27FC236}">
                  <a16:creationId xmlns:a16="http://schemas.microsoft.com/office/drawing/2014/main" id="{EB2E6711-731B-807A-4934-21B8FFA9F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0620" y="2002292"/>
              <a:ext cx="2130269" cy="45460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84091" tIns="42045" rIns="84091" bIns="42045" anchor="ctr"/>
            <a:lstStyle>
              <a:defPPr>
                <a:defRPr lang="en-US"/>
              </a:defPPr>
              <a:lvl1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rgbClr val="000000"/>
                  </a:solidFill>
                  <a:latin typeface="Calibri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00" dirty="0">
                  <a:latin typeface="+mn-lt"/>
                </a:rPr>
                <a:t>Non ISO22241 grade urea- Cosmetic grade urea</a:t>
              </a:r>
            </a:p>
          </p:txBody>
        </p:sp>
        <p:sp>
          <p:nvSpPr>
            <p:cNvPr id="65" name="Text Box 18">
              <a:extLst>
                <a:ext uri="{FF2B5EF4-FFF2-40B4-BE49-F238E27FC236}">
                  <a16:creationId xmlns:a16="http://schemas.microsoft.com/office/drawing/2014/main" id="{6DF24828-1D28-4537-66CE-580C2F1445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1233" y="2427663"/>
              <a:ext cx="1429254" cy="36021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lIns="84091" tIns="42045" rIns="84091" bIns="42045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defTabSz="121892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High Cl &amp; S Content in Urea</a:t>
              </a:r>
            </a:p>
          </p:txBody>
        </p:sp>
        <p:sp>
          <p:nvSpPr>
            <p:cNvPr id="66" name="Line 19">
              <a:extLst>
                <a:ext uri="{FF2B5EF4-FFF2-40B4-BE49-F238E27FC236}">
                  <a16:creationId xmlns:a16="http://schemas.microsoft.com/office/drawing/2014/main" id="{00889715-6227-D226-220D-B731AEDFB6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19542" y="2390103"/>
              <a:ext cx="247134" cy="1994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870" tIns="60934" rIns="121870" bIns="60934"/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200" dirty="0">
                <a:solidFill>
                  <a:srgbClr val="0001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67" name="Line 24">
              <a:extLst>
                <a:ext uri="{FF2B5EF4-FFF2-40B4-BE49-F238E27FC236}">
                  <a16:creationId xmlns:a16="http://schemas.microsoft.com/office/drawing/2014/main" id="{5E978698-1789-B93B-DC8E-4B4218E05A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1495" y="4171968"/>
              <a:ext cx="280416" cy="2511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870" tIns="60934" rIns="121870" bIns="60934"/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200" dirty="0">
                <a:solidFill>
                  <a:srgbClr val="0001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68" name="Text Box 23">
              <a:extLst>
                <a:ext uri="{FF2B5EF4-FFF2-40B4-BE49-F238E27FC236}">
                  <a16:creationId xmlns:a16="http://schemas.microsoft.com/office/drawing/2014/main" id="{39EA4E27-FE07-1E8A-8D90-DCF7605A83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6970" y="3937900"/>
              <a:ext cx="1724525" cy="50710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lIns="84091" tIns="42045" rIns="84091" bIns="42045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defTabSz="121892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Pump Inside Child parts Rust or wear or leak</a:t>
              </a:r>
            </a:p>
          </p:txBody>
        </p:sp>
        <p:sp>
          <p:nvSpPr>
            <p:cNvPr id="69" name="Text Box 12">
              <a:extLst>
                <a:ext uri="{FF2B5EF4-FFF2-40B4-BE49-F238E27FC236}">
                  <a16:creationId xmlns:a16="http://schemas.microsoft.com/office/drawing/2014/main" id="{16560E22-7145-67DA-6ECB-4A29B0820D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3196" y="5801588"/>
              <a:ext cx="2666254" cy="37545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4091" tIns="42045" rIns="84091" bIns="42045" anchor="ctr"/>
            <a:lstStyle>
              <a:defPPr>
                <a:defRPr lang="en-US"/>
              </a:defPPr>
              <a:lvl1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rgbClr val="000000"/>
                  </a:solidFill>
                  <a:latin typeface="Calibri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00" dirty="0">
                  <a:latin typeface="+mn-lt"/>
                </a:rPr>
                <a:t>Pump Duty Cycle, During Suction Cycle ,</a:t>
              </a:r>
            </a:p>
            <a:p>
              <a:r>
                <a:rPr lang="en-US" altLang="en-US" sz="1200" dirty="0">
                  <a:latin typeface="+mn-lt"/>
                </a:rPr>
                <a:t>MDEP = 91 %</a:t>
              </a:r>
            </a:p>
          </p:txBody>
        </p:sp>
        <p:sp>
          <p:nvSpPr>
            <p:cNvPr id="70" name="Line 15">
              <a:extLst>
                <a:ext uri="{FF2B5EF4-FFF2-40B4-BE49-F238E27FC236}">
                  <a16:creationId xmlns:a16="http://schemas.microsoft.com/office/drawing/2014/main" id="{8A7CF2FC-18B7-77EE-2EC8-54F6DCC835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304251" y="5712269"/>
              <a:ext cx="226612" cy="2620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870" tIns="60934" rIns="121870" bIns="60934"/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200" dirty="0">
                <a:solidFill>
                  <a:srgbClr val="0001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71" name="Text Box 5">
              <a:extLst>
                <a:ext uri="{FF2B5EF4-FFF2-40B4-BE49-F238E27FC236}">
                  <a16:creationId xmlns:a16="http://schemas.microsoft.com/office/drawing/2014/main" id="{CBC95304-2D9B-A2CD-1CA0-EC3BDB22AB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4852" y="4738693"/>
              <a:ext cx="994882" cy="48266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lIns="63079" tIns="31540" rIns="63079" bIns="31540" anchor="ctr"/>
            <a:lstStyle>
              <a:defPPr>
                <a:defRPr lang="en-US"/>
              </a:defPPr>
              <a:lvl1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00" dirty="0">
                  <a:latin typeface="+mn-lt"/>
                </a:rPr>
                <a:t>Suction line sealing loss</a:t>
              </a:r>
            </a:p>
          </p:txBody>
        </p:sp>
        <p:sp>
          <p:nvSpPr>
            <p:cNvPr id="72" name="Line 11">
              <a:extLst>
                <a:ext uri="{FF2B5EF4-FFF2-40B4-BE49-F238E27FC236}">
                  <a16:creationId xmlns:a16="http://schemas.microsoft.com/office/drawing/2014/main" id="{F774E962-D80E-4B2F-2BEF-5F5ED1722C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52521" y="4813065"/>
              <a:ext cx="172596" cy="1524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870" tIns="60934" rIns="121870" bIns="60934" anchor="ctr"/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200" dirty="0">
                <a:solidFill>
                  <a:srgbClr val="0001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73" name="Text Box 9">
              <a:extLst>
                <a:ext uri="{FF2B5EF4-FFF2-40B4-BE49-F238E27FC236}">
                  <a16:creationId xmlns:a16="http://schemas.microsoft.com/office/drawing/2014/main" id="{B7FA5883-549C-1D98-002B-4A6FAD6EBA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809" y="1595843"/>
              <a:ext cx="2755649" cy="50986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lIns="84091" tIns="42045" rIns="84091" bIns="42045" anchor="ctr"/>
            <a:lstStyle>
              <a:defPPr>
                <a:defRPr lang="en-US"/>
              </a:defPPr>
              <a:lvl1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rgbClr val="000000"/>
                  </a:solidFill>
                  <a:latin typeface="Calibri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00" dirty="0">
                  <a:latin typeface="+mn-lt"/>
                </a:rPr>
                <a:t>Air Entrapment bubble formation inside filter</a:t>
              </a:r>
            </a:p>
            <a:p>
              <a:r>
                <a:rPr lang="en-US" altLang="en-US" sz="1200" dirty="0">
                  <a:latin typeface="+mn-lt"/>
                  <a:sym typeface="Wingdings" panose="05000000000000000000" pitchFamily="2" charset="2"/>
                </a:rPr>
                <a:t> Causing Pressure drop</a:t>
              </a:r>
              <a:endParaRPr lang="en-US" altLang="en-US" sz="1200" dirty="0">
                <a:latin typeface="+mn-lt"/>
              </a:endParaRPr>
            </a:p>
          </p:txBody>
        </p:sp>
        <p:sp>
          <p:nvSpPr>
            <p:cNvPr id="74" name="Text Box 5">
              <a:extLst>
                <a:ext uri="{FF2B5EF4-FFF2-40B4-BE49-F238E27FC236}">
                  <a16:creationId xmlns:a16="http://schemas.microsoft.com/office/drawing/2014/main" id="{BB8E377A-3EF0-5FCF-2BEF-24D3C53BF5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8717" y="2449999"/>
              <a:ext cx="1396340" cy="36021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4091" tIns="42045" rIns="84091" bIns="42045" anchor="ctr"/>
            <a:lstStyle>
              <a:defPPr>
                <a:defRPr lang="en-US"/>
              </a:defPPr>
              <a:lvl1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rgbClr val="000000"/>
                  </a:solidFill>
                  <a:latin typeface="Calibri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00" dirty="0">
                  <a:latin typeface="+mn-lt"/>
                </a:rPr>
                <a:t>Foreign Particles</a:t>
              </a:r>
            </a:p>
            <a:p>
              <a:r>
                <a:rPr lang="en-US" altLang="en-US" sz="1200" dirty="0">
                  <a:latin typeface="+mn-lt"/>
                </a:rPr>
                <a:t>Inside Pump</a:t>
              </a:r>
            </a:p>
          </p:txBody>
        </p:sp>
        <p:sp>
          <p:nvSpPr>
            <p:cNvPr id="75" name="Line 4">
              <a:extLst>
                <a:ext uri="{FF2B5EF4-FFF2-40B4-BE49-F238E27FC236}">
                  <a16:creationId xmlns:a16="http://schemas.microsoft.com/office/drawing/2014/main" id="{F8B98574-E69C-4818-FDA8-61E292C9F3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27906" y="2612526"/>
              <a:ext cx="250811" cy="2427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200" dirty="0">
                <a:solidFill>
                  <a:srgbClr val="0001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76" name="Line 4">
              <a:extLst>
                <a:ext uri="{FF2B5EF4-FFF2-40B4-BE49-F238E27FC236}">
                  <a16:creationId xmlns:a16="http://schemas.microsoft.com/office/drawing/2014/main" id="{39153555-5A50-8E43-05CA-A15F295ADE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21624" y="1847047"/>
              <a:ext cx="323999" cy="3035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200" dirty="0">
                <a:solidFill>
                  <a:srgbClr val="0001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77" name="Text Box 5">
              <a:extLst>
                <a:ext uri="{FF2B5EF4-FFF2-40B4-BE49-F238E27FC236}">
                  <a16:creationId xmlns:a16="http://schemas.microsoft.com/office/drawing/2014/main" id="{A08A5712-6E52-75D5-F9AD-FD45FB8DBD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8318" y="3626044"/>
              <a:ext cx="1345197" cy="48266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lIns="63079" tIns="31540" rIns="63079" bIns="31540" anchor="ctr"/>
            <a:lstStyle>
              <a:defPPr>
                <a:defRPr lang="en-US"/>
              </a:defPPr>
              <a:lvl1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00" dirty="0">
                  <a:latin typeface="+mn-lt"/>
                </a:rPr>
                <a:t>Urea Line QRC O ring Joint – sealing ?</a:t>
              </a:r>
            </a:p>
          </p:txBody>
        </p:sp>
        <p:sp>
          <p:nvSpPr>
            <p:cNvPr id="78" name="Line 11">
              <a:extLst>
                <a:ext uri="{FF2B5EF4-FFF2-40B4-BE49-F238E27FC236}">
                  <a16:creationId xmlns:a16="http://schemas.microsoft.com/office/drawing/2014/main" id="{627E3101-1DD1-B401-FE00-A44069CBC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03620" y="3694830"/>
              <a:ext cx="169119" cy="1767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870" tIns="60934" rIns="121870" bIns="60934" anchor="ctr"/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200" dirty="0">
                <a:solidFill>
                  <a:srgbClr val="0001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79" name="Text Box 12">
              <a:extLst>
                <a:ext uri="{FF2B5EF4-FFF2-40B4-BE49-F238E27FC236}">
                  <a16:creationId xmlns:a16="http://schemas.microsoft.com/office/drawing/2014/main" id="{096352E6-8545-6AC0-A289-6380065F23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8684" y="5334201"/>
              <a:ext cx="2666254" cy="37545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lIns="84091" tIns="42045" rIns="84091" bIns="42045" anchor="ctr"/>
            <a:lstStyle>
              <a:defPPr>
                <a:defRPr lang="en-US"/>
              </a:defPPr>
              <a:lvl1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00" dirty="0">
                  <a:latin typeface="+mn-lt"/>
                </a:rPr>
                <a:t>Backflow Connector W  NRV Design</a:t>
              </a:r>
            </a:p>
            <a:p>
              <a:r>
                <a:rPr lang="en-US" altLang="en-US" sz="1200" dirty="0">
                  <a:latin typeface="+mn-lt"/>
                </a:rPr>
                <a:t>TML WO NRV Design</a:t>
              </a:r>
            </a:p>
          </p:txBody>
        </p:sp>
        <p:sp>
          <p:nvSpPr>
            <p:cNvPr id="80" name="Line 15">
              <a:extLst>
                <a:ext uri="{FF2B5EF4-FFF2-40B4-BE49-F238E27FC236}">
                  <a16:creationId xmlns:a16="http://schemas.microsoft.com/office/drawing/2014/main" id="{9046ABE1-10BF-14F7-5261-C6178AE763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727615" y="5182891"/>
              <a:ext cx="371068" cy="3339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870" tIns="60934" rIns="121870" bIns="60934"/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200" dirty="0">
                <a:solidFill>
                  <a:srgbClr val="0001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81" name="Text Box 8">
              <a:extLst>
                <a:ext uri="{FF2B5EF4-FFF2-40B4-BE49-F238E27FC236}">
                  <a16:creationId xmlns:a16="http://schemas.microsoft.com/office/drawing/2014/main" id="{D1174EEE-7B03-6CB4-BF49-6E4871E04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9120" y="5138902"/>
              <a:ext cx="1066363" cy="4471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63079" tIns="31540" rIns="63079" bIns="31540" anchor="ctr"/>
            <a:lstStyle>
              <a:defPPr>
                <a:defRPr lang="en-US"/>
              </a:defPPr>
              <a:lvl1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/>
              <a:r>
                <a:rPr lang="en-US" sz="1200" dirty="0">
                  <a:latin typeface="+mn-lt"/>
                </a:rPr>
                <a:t>Filtration area Insufficient</a:t>
              </a:r>
            </a:p>
          </p:txBody>
        </p:sp>
        <p:sp>
          <p:nvSpPr>
            <p:cNvPr id="82" name="Line 22">
              <a:extLst>
                <a:ext uri="{FF2B5EF4-FFF2-40B4-BE49-F238E27FC236}">
                  <a16:creationId xmlns:a16="http://schemas.microsoft.com/office/drawing/2014/main" id="{3412F7B4-FDDB-66C6-82D2-72862009F1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6933" y="5374157"/>
              <a:ext cx="202467" cy="2119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870" tIns="60934" rIns="121870" bIns="60934"/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200" dirty="0">
                <a:solidFill>
                  <a:srgbClr val="0001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83" name="Text Box 5">
              <a:extLst>
                <a:ext uri="{FF2B5EF4-FFF2-40B4-BE49-F238E27FC236}">
                  <a16:creationId xmlns:a16="http://schemas.microsoft.com/office/drawing/2014/main" id="{FC2416C3-4575-8983-D7A1-72846BCC87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441" y="5288027"/>
              <a:ext cx="1477894" cy="48266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84091" tIns="42045" rIns="84091" bIns="42045" anchor="ctr"/>
            <a:lstStyle>
              <a:defPPr>
                <a:defRPr lang="en-US"/>
              </a:defPPr>
              <a:lvl1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rgbClr val="000000"/>
                  </a:solidFill>
                  <a:latin typeface="Calibri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00" dirty="0">
                  <a:latin typeface="+mn-lt"/>
                </a:rPr>
                <a:t>Tank Cleanliness</a:t>
              </a:r>
            </a:p>
            <a:p>
              <a:r>
                <a:rPr lang="en-US" altLang="en-US" sz="1200" dirty="0">
                  <a:latin typeface="+mn-lt"/>
                </a:rPr>
                <a:t>Laquor Formation</a:t>
              </a:r>
            </a:p>
          </p:txBody>
        </p:sp>
        <p:sp>
          <p:nvSpPr>
            <p:cNvPr id="84" name="Line 11">
              <a:extLst>
                <a:ext uri="{FF2B5EF4-FFF2-40B4-BE49-F238E27FC236}">
                  <a16:creationId xmlns:a16="http://schemas.microsoft.com/office/drawing/2014/main" id="{F5175EE1-87F4-FBBD-7CD3-1A66A5CE92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9228" y="5533424"/>
              <a:ext cx="213194" cy="1762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870" tIns="60934" rIns="121870" bIns="60934" anchor="ctr"/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200" dirty="0">
                <a:solidFill>
                  <a:srgbClr val="0001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85" name="Text Box 10">
              <a:extLst>
                <a:ext uri="{FF2B5EF4-FFF2-40B4-BE49-F238E27FC236}">
                  <a16:creationId xmlns:a16="http://schemas.microsoft.com/office/drawing/2014/main" id="{24762888-3435-990C-3E50-B6854AB6DA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23518" y="4257114"/>
              <a:ext cx="1904179" cy="44153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4091" tIns="42045" rIns="84091" bIns="42045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Insufficient Suction Pressure – 400 </a:t>
              </a:r>
              <a:r>
                <a:rPr lang="en-US" altLang="en-US" dirty="0" err="1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hpa</a:t>
              </a:r>
              <a:endParaRPr lang="en-US" altLang="en-US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86" name="Line 28">
              <a:extLst>
                <a:ext uri="{FF2B5EF4-FFF2-40B4-BE49-F238E27FC236}">
                  <a16:creationId xmlns:a16="http://schemas.microsoft.com/office/drawing/2014/main" id="{7EF2895B-3E58-B01C-C730-5843BBFF91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479545" y="4171967"/>
              <a:ext cx="343973" cy="315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200" dirty="0">
                <a:solidFill>
                  <a:srgbClr val="0001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87" name="Line 11">
              <a:extLst>
                <a:ext uri="{FF2B5EF4-FFF2-40B4-BE49-F238E27FC236}">
                  <a16:creationId xmlns:a16="http://schemas.microsoft.com/office/drawing/2014/main" id="{B78D9D6D-B758-AF4C-CFCB-3896F72DF7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11995" y="5374156"/>
              <a:ext cx="205527" cy="2119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870" tIns="60934" rIns="121870" bIns="60934" anchor="ctr"/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200" dirty="0">
                <a:solidFill>
                  <a:srgbClr val="0001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88" name="Text Box 5">
              <a:extLst>
                <a:ext uri="{FF2B5EF4-FFF2-40B4-BE49-F238E27FC236}">
                  <a16:creationId xmlns:a16="http://schemas.microsoft.com/office/drawing/2014/main" id="{03FDF074-48E6-B165-7A2F-0AB94DF62E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5131" y="5323234"/>
              <a:ext cx="1724525" cy="48266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lIns="84091" tIns="42045" rIns="84091" bIns="42045" anchor="ctr"/>
            <a:lstStyle>
              <a:defPPr>
                <a:defRPr lang="en-US"/>
              </a:defPPr>
              <a:lvl1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rgbClr val="000000"/>
                  </a:solidFill>
                  <a:latin typeface="Calibri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00" dirty="0">
                  <a:latin typeface="+mn-lt"/>
                </a:rPr>
                <a:t>Change in spec of Filter</a:t>
              </a:r>
            </a:p>
            <a:p>
              <a:r>
                <a:rPr lang="en-US" altLang="en-US" sz="1200" dirty="0">
                  <a:latin typeface="+mn-lt"/>
                </a:rPr>
                <a:t>Mesh size</a:t>
              </a:r>
            </a:p>
          </p:txBody>
        </p:sp>
        <p:sp>
          <p:nvSpPr>
            <p:cNvPr id="89" name="Text Box 8">
              <a:extLst>
                <a:ext uri="{FF2B5EF4-FFF2-40B4-BE49-F238E27FC236}">
                  <a16:creationId xmlns:a16="http://schemas.microsoft.com/office/drawing/2014/main" id="{E1038C0A-2047-B190-556B-03A74568A2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268" y="2669978"/>
              <a:ext cx="1435039" cy="4371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84091" tIns="42045" rIns="84091" bIns="42045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defTabSz="121892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Tank water cleaning</a:t>
              </a:r>
            </a:p>
            <a:p>
              <a:pPr algn="r" defTabSz="121892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efficacy</a:t>
              </a:r>
            </a:p>
          </p:txBody>
        </p:sp>
        <p:sp>
          <p:nvSpPr>
            <p:cNvPr id="90" name="Line 17">
              <a:extLst>
                <a:ext uri="{FF2B5EF4-FFF2-40B4-BE49-F238E27FC236}">
                  <a16:creationId xmlns:a16="http://schemas.microsoft.com/office/drawing/2014/main" id="{C19F6226-AF86-ED79-B1FF-967FC13D83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5253" y="2391175"/>
              <a:ext cx="569691" cy="539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870" tIns="60934" rIns="121870" bIns="60934"/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200" dirty="0">
                <a:solidFill>
                  <a:srgbClr val="0001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91" name="Text Box 8">
              <a:extLst>
                <a:ext uri="{FF2B5EF4-FFF2-40B4-BE49-F238E27FC236}">
                  <a16:creationId xmlns:a16="http://schemas.microsoft.com/office/drawing/2014/main" id="{F6E79F29-D467-DF34-A154-CE72B5D59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8376" y="2612855"/>
              <a:ext cx="1244895" cy="4371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84091" tIns="42045" rIns="84091" bIns="42045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Tank Filling Hygine issue</a:t>
              </a:r>
            </a:p>
          </p:txBody>
        </p:sp>
        <p:sp>
          <p:nvSpPr>
            <p:cNvPr id="92" name="Line 19">
              <a:extLst>
                <a:ext uri="{FF2B5EF4-FFF2-40B4-BE49-F238E27FC236}">
                  <a16:creationId xmlns:a16="http://schemas.microsoft.com/office/drawing/2014/main" id="{79364BA2-48AD-9D57-FD61-57136345BF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73037" y="2810215"/>
              <a:ext cx="295339" cy="2409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870" tIns="60934" rIns="121870" bIns="60934"/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200" dirty="0">
                <a:solidFill>
                  <a:srgbClr val="0001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93" name="Text Box 23">
              <a:extLst>
                <a:ext uri="{FF2B5EF4-FFF2-40B4-BE49-F238E27FC236}">
                  <a16:creationId xmlns:a16="http://schemas.microsoft.com/office/drawing/2014/main" id="{D8015778-57C1-C441-1C63-43EBD5EAC2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088" y="4476183"/>
              <a:ext cx="1844108" cy="70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3079" tIns="31540" rIns="63079" bIns="31540" anchor="ctr"/>
            <a:lstStyle>
              <a:defPPr>
                <a:defRPr lang="en-US"/>
              </a:defPPr>
              <a:lvl1pPr algn="r" defTabSz="1218926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00" dirty="0">
                  <a:latin typeface="+mn-lt"/>
                </a:rPr>
                <a:t>Calcium, Magnesium and Sodium</a:t>
              </a:r>
            </a:p>
            <a:p>
              <a:r>
                <a:rPr lang="en-US" altLang="en-US" sz="1200" dirty="0">
                  <a:latin typeface="+mn-lt"/>
                </a:rPr>
                <a:t>found in UREA</a:t>
              </a:r>
            </a:p>
            <a:p>
              <a:r>
                <a:rPr lang="en-US" altLang="en-US" sz="1200" dirty="0">
                  <a:latin typeface="+mn-lt"/>
                </a:rPr>
                <a:t>From Open Source</a:t>
              </a:r>
            </a:p>
          </p:txBody>
        </p:sp>
        <p:sp>
          <p:nvSpPr>
            <p:cNvPr id="94" name="Line 24">
              <a:extLst>
                <a:ext uri="{FF2B5EF4-FFF2-40B4-BE49-F238E27FC236}">
                  <a16:creationId xmlns:a16="http://schemas.microsoft.com/office/drawing/2014/main" id="{D12BD4DD-E5DC-5B07-DCB6-53B21A3B86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0590" y="4793258"/>
              <a:ext cx="353316" cy="2983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870" tIns="60934" rIns="121870" bIns="60934"/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200" dirty="0">
                <a:solidFill>
                  <a:srgbClr val="0001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95" name="Line 17">
              <a:extLst>
                <a:ext uri="{FF2B5EF4-FFF2-40B4-BE49-F238E27FC236}">
                  <a16:creationId xmlns:a16="http://schemas.microsoft.com/office/drawing/2014/main" id="{5F546868-2BE3-DFB0-0A0E-D4C5C76A4D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35788" y="1304725"/>
              <a:ext cx="261553" cy="2175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1870" tIns="60934" rIns="121870" bIns="60934"/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200" dirty="0">
                <a:solidFill>
                  <a:srgbClr val="0001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96" name="Text Box 8">
              <a:extLst>
                <a:ext uri="{FF2B5EF4-FFF2-40B4-BE49-F238E27FC236}">
                  <a16:creationId xmlns:a16="http://schemas.microsoft.com/office/drawing/2014/main" id="{7BB96C56-032D-B888-DB0B-B0B54BD369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176" y="1271797"/>
              <a:ext cx="1244895" cy="4371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84091" tIns="42045" rIns="84091" bIns="42045" anchor="ctr"/>
            <a:lstStyle>
              <a:lvl1pPr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defTabSz="121892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Urea Warning level  too 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8988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5B7EFA-7DBC-5623-4CB0-D2F97012D1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A367B2-1F46-4DF0-ABEA-397C0AAC040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0BA895-0DE9-ED96-564F-1F7C5D7EF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013487"/>
              </p:ext>
            </p:extLst>
          </p:nvPr>
        </p:nvGraphicFramePr>
        <p:xfrm>
          <a:off x="134867" y="921348"/>
          <a:ext cx="8882133" cy="54371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1090">
                  <a:extLst>
                    <a:ext uri="{9D8B030D-6E8A-4147-A177-3AD203B41FA5}">
                      <a16:colId xmlns:a16="http://schemas.microsoft.com/office/drawing/2014/main" val="1018926751"/>
                    </a:ext>
                  </a:extLst>
                </a:gridCol>
                <a:gridCol w="1026399">
                  <a:extLst>
                    <a:ext uri="{9D8B030D-6E8A-4147-A177-3AD203B41FA5}">
                      <a16:colId xmlns:a16="http://schemas.microsoft.com/office/drawing/2014/main" val="716088027"/>
                    </a:ext>
                  </a:extLst>
                </a:gridCol>
                <a:gridCol w="2736094">
                  <a:extLst>
                    <a:ext uri="{9D8B030D-6E8A-4147-A177-3AD203B41FA5}">
                      <a16:colId xmlns:a16="http://schemas.microsoft.com/office/drawing/2014/main" val="1821443705"/>
                    </a:ext>
                  </a:extLst>
                </a:gridCol>
                <a:gridCol w="4548550">
                  <a:extLst>
                    <a:ext uri="{9D8B030D-6E8A-4147-A177-3AD203B41FA5}">
                      <a16:colId xmlns:a16="http://schemas.microsoft.com/office/drawing/2014/main" val="141584540"/>
                    </a:ext>
                  </a:extLst>
                </a:gridCol>
              </a:tblGrid>
              <a:tr h="5045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S.No.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Findings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Remarks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543283"/>
                  </a:ext>
                </a:extLst>
              </a:tr>
              <a:tr h="125362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/>
                        <a:t>Filter Clogging due to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100" dirty="0"/>
                        <a:t>NOK urea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Ca, Na, Al, Si &amp; PO4 Found as Impurity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MDEP 2D Filter is more sensitive to scaling due to Ca. Mg, Al, Na</a:t>
                      </a:r>
                    </a:p>
                    <a:p>
                      <a:r>
                        <a:rPr lang="en-US" sz="1100" dirty="0"/>
                        <a:t>E494 Media is Less sensitive to Scaling but more sensitive to Dirt</a:t>
                      </a:r>
                    </a:p>
                    <a:p>
                      <a:endParaRPr lang="en-US" sz="1100" dirty="0"/>
                    </a:p>
                    <a:p>
                      <a:r>
                        <a:rPr lang="en-US" sz="1100" dirty="0"/>
                        <a:t>From Field Experience E494 Filter clogging is  Compared </a:t>
                      </a:r>
                    </a:p>
                    <a:p>
                      <a:r>
                        <a:rPr lang="en-US" sz="1100" dirty="0"/>
                        <a:t>vehicle.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902814"/>
                  </a:ext>
                </a:extLst>
              </a:tr>
              <a:tr h="6790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Filtration area</a:t>
                      </a:r>
                    </a:p>
                    <a:p>
                      <a:r>
                        <a:rPr lang="en-US" sz="1100" dirty="0"/>
                        <a:t>Causing Filtration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Very Early Filter Clogging seems independent </a:t>
                      </a:r>
                    </a:p>
                    <a:p>
                      <a:r>
                        <a:rPr lang="en-US" sz="1100" dirty="0"/>
                        <a:t>0f Filtration 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Considering Field usage, the filtration area is not sufficient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0310714"/>
                  </a:ext>
                </a:extLst>
              </a:tr>
              <a:tr h="6790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NOK Urea used in Field</a:t>
                      </a:r>
                    </a:p>
                    <a:p>
                      <a:r>
                        <a:rPr lang="en-US" sz="1100" dirty="0"/>
                        <a:t>Filling Hygine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Actions to be Concluded.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7645468"/>
                  </a:ext>
                </a:extLst>
              </a:tr>
              <a:tr h="8705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Tank cleanliness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Urea Rinsing in tank leading to crystal formation</a:t>
                      </a:r>
                    </a:p>
                    <a:p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Presence of dust particles in Urea Tank at supplier’s end.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Improved cleaning processes like vacuum cleaning, de- ionized cleaning, pressurized air cleaning etc. implemented at BAPL &amp; ROTOTECH(Refer attached PDF)</a:t>
                      </a:r>
                    </a:p>
                    <a:p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331031"/>
                  </a:ext>
                </a:extLst>
              </a:tr>
              <a:tr h="145024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Warning limit too low in urea tank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Warning limits increased from 10% to 15%.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47650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F540426-AB9B-A1E3-5BB0-3E682EFC7CEC}"/>
              </a:ext>
            </a:extLst>
          </p:cNvPr>
          <p:cNvSpPr txBox="1"/>
          <p:nvPr/>
        </p:nvSpPr>
        <p:spPr>
          <a:xfrm>
            <a:off x="-1" y="550743"/>
            <a:ext cx="55556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Maiandra GD" panose="020E0502030308020204" pitchFamily="34" charset="0"/>
              </a:rPr>
              <a:t>Technical parameter Verification: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F4E180-02F4-4334-AEB8-E1EAF3007E23}"/>
              </a:ext>
            </a:extLst>
          </p:cNvPr>
          <p:cNvGrpSpPr/>
          <p:nvPr/>
        </p:nvGrpSpPr>
        <p:grpSpPr>
          <a:xfrm>
            <a:off x="1778059" y="4982310"/>
            <a:ext cx="2627687" cy="1244828"/>
            <a:chOff x="2303351" y="4651291"/>
            <a:chExt cx="2660473" cy="13278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ACB3C87-EAEB-23FC-BDEA-F7F5A194EA63}"/>
                </a:ext>
              </a:extLst>
            </p:cNvPr>
            <p:cNvGrpSpPr/>
            <p:nvPr/>
          </p:nvGrpSpPr>
          <p:grpSpPr>
            <a:xfrm>
              <a:off x="2303351" y="5173906"/>
              <a:ext cx="1747686" cy="805275"/>
              <a:chOff x="2248055" y="5536309"/>
              <a:chExt cx="1747686" cy="80527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B306F9D-6434-2921-C0F1-799080037A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303536"/>
                  </a:clrFrom>
                  <a:clrTo>
                    <a:srgbClr val="303536">
                      <a:alpha val="0"/>
                    </a:srgbClr>
                  </a:clrTo>
                </a:clrChange>
              </a:blip>
              <a:srcRect l="3572" r="3572"/>
              <a:stretch/>
            </p:blipFill>
            <p:spPr>
              <a:xfrm>
                <a:off x="2248055" y="5617361"/>
                <a:ext cx="1747686" cy="724223"/>
              </a:xfrm>
              <a:prstGeom prst="rect">
                <a:avLst/>
              </a:prstGeom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37607C7-C5E6-6F49-59D2-41248A115C07}"/>
                  </a:ext>
                </a:extLst>
              </p:cNvPr>
              <p:cNvSpPr/>
              <p:nvPr/>
            </p:nvSpPr>
            <p:spPr>
              <a:xfrm>
                <a:off x="3305954" y="5536309"/>
                <a:ext cx="304800" cy="381000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4B64313-8863-B716-5830-3C66EA1025D2}"/>
                </a:ext>
              </a:extLst>
            </p:cNvPr>
            <p:cNvCxnSpPr>
              <a:cxnSpLocks/>
              <a:stCxn id="10" idx="0"/>
              <a:endCxn id="8" idx="1"/>
            </p:cNvCxnSpPr>
            <p:nvPr/>
          </p:nvCxnSpPr>
          <p:spPr>
            <a:xfrm flipV="1">
              <a:off x="3513650" y="4872902"/>
              <a:ext cx="328380" cy="301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57D911-9921-A35A-6B8B-75D4C382BB3A}"/>
                </a:ext>
              </a:extLst>
            </p:cNvPr>
            <p:cNvSpPr txBox="1"/>
            <p:nvPr/>
          </p:nvSpPr>
          <p:spPr>
            <a:xfrm>
              <a:off x="3842030" y="4651291"/>
              <a:ext cx="1121794" cy="44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Filter exposed to air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212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43BA6-CDD5-A9C1-213F-99B816A79A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A367B2-1F46-4DF0-ABEA-397C0AAC040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97A72C-7409-9025-8634-E577F7038A57}"/>
              </a:ext>
            </a:extLst>
          </p:cNvPr>
          <p:cNvSpPr txBox="1"/>
          <p:nvPr/>
        </p:nvSpPr>
        <p:spPr>
          <a:xfrm>
            <a:off x="6512988" y="810083"/>
            <a:ext cx="841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New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AE155F-B054-2739-1D55-8912FB3BA16D}"/>
              </a:ext>
            </a:extLst>
          </p:cNvPr>
          <p:cNvCxnSpPr>
            <a:cxnSpLocks/>
          </p:cNvCxnSpPr>
          <p:nvPr/>
        </p:nvCxnSpPr>
        <p:spPr>
          <a:xfrm>
            <a:off x="4572000" y="776711"/>
            <a:ext cx="0" cy="57221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C86728-02AE-E190-E2C4-BE3B1CFE2C70}"/>
              </a:ext>
            </a:extLst>
          </p:cNvPr>
          <p:cNvCxnSpPr>
            <a:cxnSpLocks/>
          </p:cNvCxnSpPr>
          <p:nvPr/>
        </p:nvCxnSpPr>
        <p:spPr>
          <a:xfrm>
            <a:off x="0" y="776711"/>
            <a:ext cx="9144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F06065-150E-6D80-90DF-3A8E1EE73D0B}"/>
              </a:ext>
            </a:extLst>
          </p:cNvPr>
          <p:cNvSpPr txBox="1"/>
          <p:nvPr/>
        </p:nvSpPr>
        <p:spPr>
          <a:xfrm>
            <a:off x="1588001" y="797282"/>
            <a:ext cx="9154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Existing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A7D75D-B7C3-B3B7-8CFC-F74EEF529BAA}"/>
              </a:ext>
            </a:extLst>
          </p:cNvPr>
          <p:cNvSpPr txBox="1"/>
          <p:nvPr/>
        </p:nvSpPr>
        <p:spPr>
          <a:xfrm>
            <a:off x="0" y="453820"/>
            <a:ext cx="46327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UQLS Comparison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3903366-B511-8B1F-65F6-B92F9551856C}"/>
              </a:ext>
            </a:extLst>
          </p:cNvPr>
          <p:cNvGrpSpPr/>
          <p:nvPr/>
        </p:nvGrpSpPr>
        <p:grpSpPr>
          <a:xfrm>
            <a:off x="53975" y="776712"/>
            <a:ext cx="1138899" cy="5020175"/>
            <a:chOff x="53975" y="776712"/>
            <a:chExt cx="1138899" cy="502017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8B993EE-0F62-2354-B5D5-675E21890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E8EAED"/>
                </a:clrFrom>
                <a:clrTo>
                  <a:srgbClr val="E8EAED">
                    <a:alpha val="0"/>
                  </a:srgbClr>
                </a:clrTo>
              </a:clrChange>
            </a:blip>
            <a:srcRect l="6252" t="1796" r="15599" b="2506"/>
            <a:stretch/>
          </p:blipFill>
          <p:spPr>
            <a:xfrm>
              <a:off x="287167" y="4617991"/>
              <a:ext cx="343008" cy="11788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576EA0-20EE-730B-4C11-27A06003D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AED"/>
                </a:clrFrom>
                <a:clrTo>
                  <a:srgbClr val="E8EAED">
                    <a:alpha val="0"/>
                  </a:srgbClr>
                </a:clrTo>
              </a:clrChange>
            </a:blip>
            <a:srcRect b="19999"/>
            <a:stretch/>
          </p:blipFill>
          <p:spPr>
            <a:xfrm>
              <a:off x="53975" y="776712"/>
              <a:ext cx="1138899" cy="3969100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BDDD9C34-3433-20AA-9DBC-672DDDA34430}"/>
              </a:ext>
            </a:extLst>
          </p:cNvPr>
          <p:cNvSpPr/>
          <p:nvPr/>
        </p:nvSpPr>
        <p:spPr>
          <a:xfrm>
            <a:off x="65288" y="2299582"/>
            <a:ext cx="860333" cy="4045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E91598-C9A1-E9F1-F944-5DD09E484F48}"/>
              </a:ext>
            </a:extLst>
          </p:cNvPr>
          <p:cNvCxnSpPr>
            <a:cxnSpLocks/>
            <a:stCxn id="9" idx="7"/>
          </p:cNvCxnSpPr>
          <p:nvPr/>
        </p:nvCxnSpPr>
        <p:spPr>
          <a:xfrm flipV="1">
            <a:off x="799628" y="2193649"/>
            <a:ext cx="527890" cy="1651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9ADCAB-1104-FBED-2650-8F0EB08230FE}"/>
              </a:ext>
            </a:extLst>
          </p:cNvPr>
          <p:cNvGrpSpPr/>
          <p:nvPr/>
        </p:nvGrpSpPr>
        <p:grpSpPr>
          <a:xfrm>
            <a:off x="831685" y="1347506"/>
            <a:ext cx="3688814" cy="2404660"/>
            <a:chOff x="998969" y="2050318"/>
            <a:chExt cx="5410086" cy="269708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A055FCF-B112-B06C-1E2C-8F29E2E4665A}"/>
                </a:ext>
              </a:extLst>
            </p:cNvPr>
            <p:cNvGrpSpPr/>
            <p:nvPr/>
          </p:nvGrpSpPr>
          <p:grpSpPr>
            <a:xfrm>
              <a:off x="1621881" y="2050318"/>
              <a:ext cx="4059253" cy="2066778"/>
              <a:chOff x="1418406" y="2232592"/>
              <a:chExt cx="3875456" cy="196376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2F291FF-C29B-C5B9-DA90-5F820CF785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E8EAED"/>
                  </a:clrFrom>
                  <a:clrTo>
                    <a:srgbClr val="E8EAED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18406" y="2232592"/>
                <a:ext cx="3875456" cy="1963769"/>
              </a:xfrm>
              <a:prstGeom prst="rect">
                <a:avLst/>
              </a:prstGeom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DFB5EDC-6EBB-FC64-3D98-F8C1A626157D}"/>
                  </a:ext>
                </a:extLst>
              </p:cNvPr>
              <p:cNvSpPr/>
              <p:nvPr/>
            </p:nvSpPr>
            <p:spPr>
              <a:xfrm>
                <a:off x="2390266" y="3214477"/>
                <a:ext cx="432704" cy="37156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E558BCA-120D-B99A-DCA2-E656875DFB90}"/>
                </a:ext>
              </a:extLst>
            </p:cNvPr>
            <p:cNvCxnSpPr>
              <a:cxnSpLocks/>
              <a:stCxn id="20" idx="3"/>
              <a:endCxn id="14" idx="0"/>
            </p:cNvCxnSpPr>
            <p:nvPr/>
          </p:nvCxnSpPr>
          <p:spPr>
            <a:xfrm flipH="1">
              <a:off x="1522942" y="3417489"/>
              <a:ext cx="1183263" cy="6049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755E7D-D596-9FC8-2656-85A3A6399F85}"/>
                </a:ext>
              </a:extLst>
            </p:cNvPr>
            <p:cNvSpPr txBox="1"/>
            <p:nvPr/>
          </p:nvSpPr>
          <p:spPr>
            <a:xfrm>
              <a:off x="998969" y="4022475"/>
              <a:ext cx="1047946" cy="724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Open air vent pipe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9C801BA-4D5A-E30A-14DD-F7FAAA6DEE14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3424637" y="3552772"/>
              <a:ext cx="1580404" cy="3157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A48EEA-E5DE-1B9E-39A9-FF8D7A30CE88}"/>
                </a:ext>
              </a:extLst>
            </p:cNvPr>
            <p:cNvSpPr txBox="1"/>
            <p:nvPr/>
          </p:nvSpPr>
          <p:spPr>
            <a:xfrm>
              <a:off x="5005041" y="3428999"/>
              <a:ext cx="1404014" cy="310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Suction pipe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6E03802-0EA8-9D6C-25DD-934109D4512F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2944460" y="3931439"/>
              <a:ext cx="1580401" cy="3157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FE95E7-4F49-54F4-922A-67386A952893}"/>
                </a:ext>
              </a:extLst>
            </p:cNvPr>
            <p:cNvSpPr txBox="1"/>
            <p:nvPr/>
          </p:nvSpPr>
          <p:spPr>
            <a:xfrm>
              <a:off x="4524861" y="3807666"/>
              <a:ext cx="1454138" cy="310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Air Vent pipe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284CA75-F64E-18B5-EE49-ED8156CD0E18}"/>
              </a:ext>
            </a:extLst>
          </p:cNvPr>
          <p:cNvGrpSpPr/>
          <p:nvPr/>
        </p:nvGrpSpPr>
        <p:grpSpPr>
          <a:xfrm>
            <a:off x="8284244" y="2478572"/>
            <a:ext cx="786843" cy="905278"/>
            <a:chOff x="8421764" y="965956"/>
            <a:chExt cx="786843" cy="90527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07C51EA-CB3B-1050-7DD2-EF58BB6AD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E8EAED"/>
                </a:clrFrom>
                <a:clrTo>
                  <a:srgbClr val="E8EAE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59864" y="965956"/>
              <a:ext cx="510644" cy="48055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E9E92C-E789-1614-86ED-2F954279BB47}"/>
                </a:ext>
              </a:extLst>
            </p:cNvPr>
            <p:cNvSpPr txBox="1"/>
            <p:nvPr/>
          </p:nvSpPr>
          <p:spPr>
            <a:xfrm>
              <a:off x="8421764" y="1471124"/>
              <a:ext cx="7868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sz="1000" dirty="0"/>
                <a:t>VENT PLUG</a:t>
              </a:r>
            </a:p>
            <a:p>
              <a:r>
                <a:rPr lang="en-US" sz="1000" dirty="0"/>
                <a:t>(ID630277)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2AB6AAB-D9BC-7B7A-D9E1-2D7EFC1395E6}"/>
              </a:ext>
            </a:extLst>
          </p:cNvPr>
          <p:cNvGrpSpPr/>
          <p:nvPr/>
        </p:nvGrpSpPr>
        <p:grpSpPr>
          <a:xfrm>
            <a:off x="4849236" y="1197350"/>
            <a:ext cx="3679790" cy="2173507"/>
            <a:chOff x="6478864" y="1179863"/>
            <a:chExt cx="4735430" cy="315037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C32E4FF-5BF8-85E0-84CB-E6D7E5816FA8}"/>
                </a:ext>
              </a:extLst>
            </p:cNvPr>
            <p:cNvGrpSpPr/>
            <p:nvPr/>
          </p:nvGrpSpPr>
          <p:grpSpPr>
            <a:xfrm>
              <a:off x="6478864" y="1179863"/>
              <a:ext cx="4735430" cy="3150371"/>
              <a:chOff x="6301259" y="1298751"/>
              <a:chExt cx="4735430" cy="3150371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EA87611-41E1-C4F6-4BED-082534F52665}"/>
                  </a:ext>
                </a:extLst>
              </p:cNvPr>
              <p:cNvGrpSpPr/>
              <p:nvPr/>
            </p:nvGrpSpPr>
            <p:grpSpPr>
              <a:xfrm>
                <a:off x="7318467" y="1298751"/>
                <a:ext cx="3718222" cy="2152954"/>
                <a:chOff x="5883964" y="1797238"/>
                <a:chExt cx="4083561" cy="224411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B0900EC6-410B-ABFB-8BD1-56B9D941DF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clrChange>
                    <a:clrFrom>
                      <a:srgbClr val="E8EAED"/>
                    </a:clrFrom>
                    <a:clrTo>
                      <a:srgbClr val="E8EAED">
                        <a:alpha val="0"/>
                      </a:srgbClr>
                    </a:clrTo>
                  </a:clrChange>
                </a:blip>
                <a:srcRect l="12776"/>
                <a:stretch/>
              </p:blipFill>
              <p:spPr>
                <a:xfrm>
                  <a:off x="5883964" y="1797238"/>
                  <a:ext cx="4083561" cy="2244114"/>
                </a:xfrm>
                <a:prstGeom prst="rect">
                  <a:avLst/>
                </a:prstGeom>
              </p:spPr>
            </p:pic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35E9328F-DBAE-D797-C2F8-C0AFF3A1E6D8}"/>
                    </a:ext>
                  </a:extLst>
                </p:cNvPr>
                <p:cNvSpPr/>
                <p:nvPr/>
              </p:nvSpPr>
              <p:spPr>
                <a:xfrm>
                  <a:off x="6806317" y="3060426"/>
                  <a:ext cx="437321" cy="368574"/>
                </a:xfrm>
                <a:prstGeom prst="ellipse">
                  <a:avLst/>
                </a:prstGeom>
                <a:noFill/>
                <a:ln>
                  <a:solidFill>
                    <a:srgbClr val="66FF3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2E134F-FEA1-9505-4E30-449CEBEE94BC}"/>
                  </a:ext>
                </a:extLst>
              </p:cNvPr>
              <p:cNvSpPr txBox="1"/>
              <p:nvPr/>
            </p:nvSpPr>
            <p:spPr>
              <a:xfrm>
                <a:off x="6301259" y="3512303"/>
                <a:ext cx="1339851" cy="936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Vent Plug in air vent pipe of the filter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16EB54E-6205-1289-3D51-CC8E7223AA71}"/>
                </a:ext>
              </a:extLst>
            </p:cNvPr>
            <p:cNvCxnSpPr>
              <a:cxnSpLocks/>
              <a:stCxn id="31" idx="3"/>
              <a:endCxn id="29" idx="3"/>
            </p:cNvCxnSpPr>
            <p:nvPr/>
          </p:nvCxnSpPr>
          <p:spPr>
            <a:xfrm flipH="1">
              <a:off x="7818715" y="2693555"/>
              <a:ext cx="575506" cy="1168270"/>
            </a:xfrm>
            <a:prstGeom prst="straightConnector1">
              <a:avLst/>
            </a:prstGeom>
            <a:ln>
              <a:solidFill>
                <a:srgbClr val="66FF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62235C82-936D-3CF0-1410-43708847E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AED"/>
              </a:clrFrom>
              <a:clrTo>
                <a:srgbClr val="E8EAED">
                  <a:alpha val="0"/>
                </a:srgbClr>
              </a:clrTo>
            </a:clrChange>
          </a:blip>
          <a:srcRect l="6252" t="1796" r="15599" b="2506"/>
          <a:stretch/>
        </p:blipFill>
        <p:spPr>
          <a:xfrm>
            <a:off x="1094798" y="4218878"/>
            <a:ext cx="564687" cy="195706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9FB3B07-8A19-3160-1468-65A31AAB3A20}"/>
              </a:ext>
            </a:extLst>
          </p:cNvPr>
          <p:cNvSpPr txBox="1"/>
          <p:nvPr/>
        </p:nvSpPr>
        <p:spPr>
          <a:xfrm>
            <a:off x="1690036" y="4368483"/>
            <a:ext cx="2821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2D filter (ID381545) : </a:t>
            </a:r>
          </a:p>
          <a:p>
            <a:r>
              <a:rPr lang="en-US" sz="1200" dirty="0"/>
              <a:t>1. Filtration media : SEFAR NITEX 03-35-16</a:t>
            </a:r>
          </a:p>
          <a:p>
            <a:r>
              <a:rPr lang="en-US" sz="1200" dirty="0"/>
              <a:t>2. Filtration area = 10,000mm</a:t>
            </a:r>
            <a:r>
              <a:rPr lang="en-US" sz="1200" baseline="30000" dirty="0"/>
              <a:t>2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35AA438-7CF2-ADF6-1F7B-451B1257A9A7}"/>
              </a:ext>
            </a:extLst>
          </p:cNvPr>
          <p:cNvSpPr/>
          <p:nvPr/>
        </p:nvSpPr>
        <p:spPr>
          <a:xfrm>
            <a:off x="120134" y="4471939"/>
            <a:ext cx="627645" cy="145094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1A897CD-54F5-0C0F-DA5B-45C3FA9F173C}"/>
              </a:ext>
            </a:extLst>
          </p:cNvPr>
          <p:cNvCxnSpPr>
            <a:cxnSpLocks/>
            <a:stCxn id="49" idx="6"/>
            <a:endCxn id="41" idx="1"/>
          </p:cNvCxnSpPr>
          <p:nvPr/>
        </p:nvCxnSpPr>
        <p:spPr>
          <a:xfrm flipV="1">
            <a:off x="747779" y="5197413"/>
            <a:ext cx="347019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8B2D7C27-7C4E-173E-BD32-B51C3B2526A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8EAED"/>
              </a:clrFrom>
              <a:clrTo>
                <a:srgbClr val="E8EA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44643" y="4145134"/>
            <a:ext cx="992758" cy="212461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2E6486F-F28A-F7F1-D803-1EDDA46764C0}"/>
              </a:ext>
            </a:extLst>
          </p:cNvPr>
          <p:cNvSpPr txBox="1"/>
          <p:nvPr/>
        </p:nvSpPr>
        <p:spPr>
          <a:xfrm>
            <a:off x="5764874" y="4218878"/>
            <a:ext cx="3297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3D Filter (ID627891) :</a:t>
            </a:r>
          </a:p>
          <a:p>
            <a:r>
              <a:rPr lang="en-US" sz="1200" dirty="0"/>
              <a:t>1. Filtration media : SEFAR ACCUFLOW 06-150-30</a:t>
            </a:r>
          </a:p>
          <a:p>
            <a:r>
              <a:rPr lang="en-US" sz="1200" dirty="0"/>
              <a:t>2. Filtration area = 18,600mm</a:t>
            </a:r>
            <a:r>
              <a:rPr lang="en-US" sz="1200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02630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icher Theme">
      <a:dk1>
        <a:srgbClr val="000100"/>
      </a:dk1>
      <a:lt1>
        <a:srgbClr val="FFFFFE"/>
      </a:lt1>
      <a:dk2>
        <a:srgbClr val="EBEBEA"/>
      </a:dk2>
      <a:lt2>
        <a:srgbClr val="EBEBEA"/>
      </a:lt2>
      <a:accent1>
        <a:srgbClr val="CE1330"/>
      </a:accent1>
      <a:accent2>
        <a:srgbClr val="102455"/>
      </a:accent2>
      <a:accent3>
        <a:srgbClr val="FFFFFE"/>
      </a:accent3>
      <a:accent4>
        <a:srgbClr val="CE1330"/>
      </a:accent4>
      <a:accent5>
        <a:srgbClr val="102455"/>
      </a:accent5>
      <a:accent6>
        <a:srgbClr val="FFFFF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12130</TotalTime>
  <Words>943</Words>
  <Application>Microsoft Office PowerPoint</Application>
  <PresentationFormat>On-screen Show (4:3)</PresentationFormat>
  <Paragraphs>272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MS PGothic</vt:lpstr>
      <vt:lpstr>Arial</vt:lpstr>
      <vt:lpstr>Calibri</vt:lpstr>
      <vt:lpstr>Calibri (Body)</vt:lpstr>
      <vt:lpstr>Lucida Bright</vt:lpstr>
      <vt:lpstr>Maiandra GD</vt:lpstr>
      <vt:lpstr>Roboto</vt:lpstr>
      <vt:lpstr>Times New Roman</vt:lpstr>
      <vt:lpstr>Wingdings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Varghese</dc:creator>
  <cp:lastModifiedBy>Supal Singh Solanki</cp:lastModifiedBy>
  <cp:revision>1871</cp:revision>
  <dcterms:created xsi:type="dcterms:W3CDTF">2014-02-03T14:05:16Z</dcterms:created>
  <dcterms:modified xsi:type="dcterms:W3CDTF">2024-12-08T12:15:32Z</dcterms:modified>
</cp:coreProperties>
</file>